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43" r:id="rId5"/>
    <p:sldId id="313" r:id="rId6"/>
    <p:sldId id="394" r:id="rId7"/>
    <p:sldId id="386" r:id="rId8"/>
    <p:sldId id="395" r:id="rId9"/>
    <p:sldId id="401" r:id="rId10"/>
    <p:sldId id="402" r:id="rId11"/>
  </p:sldIdLst>
  <p:sldSz cx="12192000" cy="6858000"/>
  <p:notesSz cx="6950075" cy="92360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43"/>
            <p14:sldId id="313"/>
            <p14:sldId id="394"/>
            <p14:sldId id="386"/>
            <p14:sldId id="39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1198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064193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55314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380812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380812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470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94" y="2567008"/>
            <a:ext cx="5216380" cy="2591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" y="2567008"/>
            <a:ext cx="5216380" cy="2591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9" y="1726650"/>
            <a:ext cx="5850378" cy="22591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229BAE0-AD42-6646-87B6-50F7EC59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976F1-2CBF-AC46-B98E-46F23C8BEAE9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F3884D-124E-2D4C-AD51-FB5B4988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4A60D3E2-735A-A541-A3D3-CE50BD650A28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E5F29EDD-78EA-E742-B7B0-EF5AA9A6A4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70" r:id="rId4"/>
    <p:sldLayoutId id="214748366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05" y="5289537"/>
            <a:ext cx="536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HARDWARE MOUNTING AND</a:t>
            </a:r>
            <a:r>
              <a:rPr lang="en-US" sz="1500" b="0" baseline="0" dirty="0">
                <a:latin typeface="+mj-lt"/>
              </a:rPr>
              <a:t> </a:t>
            </a:r>
            <a:r>
              <a:rPr lang="en-US" sz="1500" b="0" dirty="0">
                <a:latin typeface="+mj-lt"/>
              </a:rPr>
              <a:t>CABLE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HEAVY DUTY VEHICLE (U.S.)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6CD4C27-308B-4C15-99A7-1FEEE370680E}"/>
              </a:ext>
            </a:extLst>
          </p:cNvPr>
          <p:cNvSpPr txBox="1">
            <a:spLocks/>
          </p:cNvSpPr>
          <p:nvPr/>
        </p:nvSpPr>
        <p:spPr>
          <a:xfrm>
            <a:off x="247405" y="4777191"/>
            <a:ext cx="6442623" cy="78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FORD F150-F550</a:t>
            </a:r>
          </a:p>
        </p:txBody>
      </p:sp>
    </p:spTree>
    <p:extLst>
      <p:ext uri="{BB962C8B-B14F-4D97-AF65-F5344CB8AC3E}">
        <p14:creationId xmlns:p14="http://schemas.microsoft.com/office/powerpoint/2010/main" val="20566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05872"/>
              </p:ext>
            </p:extLst>
          </p:nvPr>
        </p:nvGraphicFramePr>
        <p:xfrm>
          <a:off x="4858105" y="2287845"/>
          <a:ext cx="7000700" cy="205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874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1957892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402833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440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5705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</a:rPr>
                        <a:t>1996-2020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ODBII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104-0009-0013-00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931300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Ford F150-F550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52846-F10E-406D-AD63-F2E78A83F6E6}"/>
              </a:ext>
            </a:extLst>
          </p:cNvPr>
          <p:cNvSpPr/>
          <p:nvPr/>
        </p:nvSpPr>
        <p:spPr>
          <a:xfrm>
            <a:off x="514227" y="5520397"/>
            <a:ext cx="40211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Ford F-450</a:t>
            </a:r>
          </a:p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39" y="2809462"/>
            <a:ext cx="2187953" cy="1369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" y="3470942"/>
            <a:ext cx="4021198" cy="2227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7" y="1029482"/>
            <a:ext cx="3219506" cy="2095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852846-F10E-406D-AD63-F2E78A83F6E6}"/>
              </a:ext>
            </a:extLst>
          </p:cNvPr>
          <p:cNvSpPr/>
          <p:nvPr/>
        </p:nvSpPr>
        <p:spPr>
          <a:xfrm>
            <a:off x="817537" y="3124669"/>
            <a:ext cx="32195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Ford F-150</a:t>
            </a:r>
          </a:p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</p:spTree>
    <p:extLst>
      <p:ext uri="{BB962C8B-B14F-4D97-AF65-F5344CB8AC3E}">
        <p14:creationId xmlns:p14="http://schemas.microsoft.com/office/powerpoint/2010/main" val="39883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1" y="4193894"/>
            <a:ext cx="179814" cy="2809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944416" y="3675227"/>
            <a:ext cx="151412" cy="3532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0" y="2836680"/>
            <a:ext cx="244737" cy="48947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51767" y="365645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26041" y="287021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57247" y="2871235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Cab Cam</a:t>
            </a:r>
          </a:p>
          <a:p>
            <a:pPr algn="r"/>
            <a:r>
              <a:rPr lang="en-US" sz="1100" dirty="0"/>
              <a:t>Left of Forward Cam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17400" y="4154639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95134" y="288443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16305" y="4210155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428138" y="302495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79" y="4210155"/>
            <a:ext cx="198615" cy="3103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38" y="2819603"/>
            <a:ext cx="238996" cy="519557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652408" y="1928468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7226" y="1947189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29545" y="3878723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951075" y="3895058"/>
            <a:ext cx="154291" cy="3600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568185" y="3384100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344566" y="3414083"/>
            <a:ext cx="154291" cy="36001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029555" y="2884430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99" y="2815693"/>
            <a:ext cx="260006" cy="509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0" y="2818173"/>
            <a:ext cx="265695" cy="29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5" y="3097744"/>
            <a:ext cx="906859" cy="266723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391089" y="302495"/>
            <a:ext cx="8002284" cy="843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+mj-lt"/>
              </a:rPr>
              <a:t>Ford F150-F450 (all years)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(flat/split windshield), </a:t>
            </a: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sensor bar, and keypad locations</a:t>
            </a:r>
          </a:p>
        </p:txBody>
      </p:sp>
    </p:spTree>
    <p:extLst>
      <p:ext uri="{BB962C8B-B14F-4D97-AF65-F5344CB8AC3E}">
        <p14:creationId xmlns:p14="http://schemas.microsoft.com/office/powerpoint/2010/main" val="339284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5753"/>
              </p:ext>
            </p:extLst>
          </p:nvPr>
        </p:nvGraphicFramePr>
        <p:xfrm>
          <a:off x="588931" y="1699065"/>
          <a:ext cx="5271626" cy="286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61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7716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3327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466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Under steering column</a:t>
                      </a:r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7706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ODBII,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228600" algn="ctr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(104-0009-0013-00)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5604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Constant 12V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power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&amp; true ignition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 fuse box 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Engine</a:t>
                      </a:r>
                      <a:r>
                        <a:rPr lang="en-US" sz="14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Compartment</a:t>
                      </a:r>
                      <a:endParaRPr lang="en-US" sz="14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  <a:tr h="5604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Behind kick panel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741584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4132163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6222508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Ford F150</a:t>
            </a:r>
            <a:endParaRPr lang="en-US" sz="25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800" b="1" dirty="0">
                <a:latin typeface="+mj-lt"/>
                <a:cs typeface="Arial" panose="020B0604020202020204" pitchFamily="34" charset="0"/>
              </a:rPr>
              <a:t>2010-2020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Approved controller, ECU, and wiring locations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796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956411" y="1303928"/>
            <a:ext cx="307145" cy="294764"/>
          </a:xfrm>
          <a:prstGeom prst="wedgeEllipseCallout">
            <a:avLst>
              <a:gd name="adj1" fmla="val 3962"/>
              <a:gd name="adj2" fmla="val 4702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425511" y="1301695"/>
            <a:ext cx="307145" cy="294764"/>
          </a:xfrm>
          <a:prstGeom prst="wedgeEllipseCallout">
            <a:avLst>
              <a:gd name="adj1" fmla="val 3334"/>
              <a:gd name="adj2" fmla="val 47698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2" y="2618236"/>
            <a:ext cx="437135" cy="4021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3" y="2737754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" name="Rounded Rectangular Callout 30"/>
          <p:cNvSpPr/>
          <p:nvPr/>
        </p:nvSpPr>
        <p:spPr>
          <a:xfrm>
            <a:off x="8122046" y="1182029"/>
            <a:ext cx="1515249" cy="414430"/>
          </a:xfrm>
          <a:prstGeom prst="wedgeRoundRectCallout">
            <a:avLst>
              <a:gd name="adj1" fmla="val -41823"/>
              <a:gd name="adj2" fmla="val 19256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32656" y="2129883"/>
            <a:ext cx="1101682" cy="2629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Fuse Box Engine Compartment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840480" y="4073463"/>
            <a:ext cx="1263711" cy="259942"/>
          </a:xfrm>
          <a:prstGeom prst="wedgeRoundRectCallout">
            <a:avLst>
              <a:gd name="adj1" fmla="val 22034"/>
              <a:gd name="adj2" fmla="val -3718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</p:spTree>
    <p:extLst>
      <p:ext uri="{BB962C8B-B14F-4D97-AF65-F5344CB8AC3E}">
        <p14:creationId xmlns:p14="http://schemas.microsoft.com/office/powerpoint/2010/main" val="98205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59664"/>
              </p:ext>
            </p:extLst>
          </p:nvPr>
        </p:nvGraphicFramePr>
        <p:xfrm>
          <a:off x="588931" y="1699065"/>
          <a:ext cx="5271626" cy="363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61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7716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3859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Behind the instrument panel</a:t>
                      </a:r>
                      <a:endParaRPr lang="en-US" sz="13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53777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</a:rPr>
                        <a:t>ODBII,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(104-0009-0013-00)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6995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 Power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  <a:endParaRPr lang="en-US" sz="13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Positive (Hot) side of the battery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  <a:tr h="6995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True Ignition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Fuse Box behind</a:t>
                      </a:r>
                      <a:r>
                        <a:rPr lang="en-US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kick panel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149565"/>
                  </a:ext>
                </a:extLst>
              </a:tr>
              <a:tr h="6995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Ground post near fuse</a:t>
                      </a:r>
                      <a:r>
                        <a:rPr lang="en-US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box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567176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413216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0796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956411" y="1303928"/>
            <a:ext cx="307145" cy="294764"/>
          </a:xfrm>
          <a:prstGeom prst="wedgeEllipseCallout">
            <a:avLst>
              <a:gd name="adj1" fmla="val 3962"/>
              <a:gd name="adj2" fmla="val 4702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25511" y="1301695"/>
            <a:ext cx="307145" cy="294764"/>
          </a:xfrm>
          <a:prstGeom prst="wedgeEllipseCallout">
            <a:avLst>
              <a:gd name="adj1" fmla="val 3334"/>
              <a:gd name="adj2" fmla="val 290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0109523" y="1402080"/>
            <a:ext cx="1263711" cy="226304"/>
          </a:xfrm>
          <a:prstGeom prst="wedgeRoundRectCallout">
            <a:avLst>
              <a:gd name="adj1" fmla="val -19574"/>
              <a:gd name="adj2" fmla="val 68447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2" y="2618236"/>
            <a:ext cx="437135" cy="402164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578288" y="446728"/>
            <a:ext cx="6222508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Ford F250</a:t>
            </a:r>
            <a:endParaRPr lang="en-US" sz="25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800" b="1" dirty="0">
                <a:latin typeface="+mj-lt"/>
                <a:cs typeface="Arial" panose="020B0604020202020204" pitchFamily="34" charset="0"/>
              </a:rPr>
              <a:t>2013-2020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Approved controller, ECU, and wiring locations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261327" y="3020400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3" y="2115962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8195233" y="1303928"/>
            <a:ext cx="1263711" cy="324456"/>
          </a:xfrm>
          <a:prstGeom prst="wedgeRoundRectCallout">
            <a:avLst>
              <a:gd name="adj1" fmla="val -40799"/>
              <a:gd name="adj2" fmla="val 2120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0030275" y="4029456"/>
            <a:ext cx="1263711" cy="286512"/>
          </a:xfrm>
          <a:prstGeom prst="wedgeRoundRectCallout">
            <a:avLst>
              <a:gd name="adj1" fmla="val 17087"/>
              <a:gd name="adj2" fmla="val -3715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60671" y="2115962"/>
            <a:ext cx="758476" cy="324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272651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527300" y="275197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0" y="777920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300" y="777920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DOES NOT BLOCK the cameras Infrared (IR) sensors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665495" y="2129588"/>
            <a:ext cx="1763552" cy="228787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837320" y="3849792"/>
            <a:ext cx="1787971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285178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391089" y="30249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28099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The </a:t>
            </a:r>
            <a:r>
              <a:rPr lang="en-US" sz="1300" dirty="0" err="1"/>
              <a:t>SmartDrive</a:t>
            </a:r>
            <a:r>
              <a:rPr lang="en-US" sz="1300" dirty="0"/>
              <a:t> SR4 system is designed to function only with a Positive MPC/LVD, </a:t>
            </a:r>
            <a:r>
              <a:rPr lang="en-US" sz="1300" u="sng" dirty="0"/>
              <a:t>not a Negative Ground MPC/LVD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6057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D9DECA-A5DD-4245-8CD4-BEF0A1CDC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26B7C-D359-411A-BFDE-08C16162846C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9905</TotalTime>
  <Words>477</Words>
  <Application>Microsoft Macintosh PowerPoint</Application>
  <PresentationFormat>Widescreen</PresentationFormat>
  <Paragraphs>141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504</cp:revision>
  <cp:lastPrinted>2018-06-19T20:24:08Z</cp:lastPrinted>
  <dcterms:created xsi:type="dcterms:W3CDTF">2017-03-31T20:37:59Z</dcterms:created>
  <dcterms:modified xsi:type="dcterms:W3CDTF">2021-04-21T21:01:17Z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