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43" r:id="rId5"/>
    <p:sldId id="313" r:id="rId6"/>
    <p:sldId id="394" r:id="rId7"/>
    <p:sldId id="386" r:id="rId8"/>
    <p:sldId id="393" r:id="rId9"/>
    <p:sldId id="397" r:id="rId10"/>
  </p:sldIdLst>
  <p:sldSz cx="12192000" cy="6858000"/>
  <p:notesSz cx="6950075" cy="9236075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368205-997A-4432-B86A-A3DA1C51CAEF}">
          <p14:sldIdLst>
            <p14:sldId id="343"/>
            <p14:sldId id="313"/>
            <p14:sldId id="394"/>
            <p14:sldId id="386"/>
            <p14:sldId id="393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48"/>
    <a:srgbClr val="FFB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/>
    <p:restoredTop sz="96265" autoAdjust="0"/>
  </p:normalViewPr>
  <p:slideViewPr>
    <p:cSldViewPr snapToGrid="0" snapToObjects="1">
      <p:cViewPr varScale="1">
        <p:scale>
          <a:sx n="106" d="100"/>
          <a:sy n="106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F2D4C77-2B7F-9543-9AAD-D9040375BB5B}" type="datetimeFigureOut">
              <a:rPr lang="en-US" smtClean="0"/>
              <a:t>4/21/21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219A76B-568E-DE4B-BEE2-CE4DBA092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0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81198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4064193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58" y="4055314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6" y="1380812"/>
            <a:ext cx="4358149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1380812"/>
            <a:ext cx="4358149" cy="2164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0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28470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94" y="2567008"/>
            <a:ext cx="5216380" cy="2591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4" y="2567008"/>
            <a:ext cx="5216380" cy="2591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98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29" y="1726650"/>
            <a:ext cx="5850378" cy="22591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ctangle 4"/>
          <p:cNvSpPr/>
          <p:nvPr userDrawn="1"/>
        </p:nvSpPr>
        <p:spPr>
          <a:xfrm>
            <a:off x="363415" y="1078523"/>
            <a:ext cx="5533293" cy="490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61176" y="5589767"/>
            <a:ext cx="2122998" cy="56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111496"/>
            <a:ext cx="12192000" cy="174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5715" y="779463"/>
            <a:ext cx="456949" cy="365125"/>
          </a:xfrm>
          <a:prstGeom prst="rect">
            <a:avLst/>
          </a:prstGeom>
        </p:spPr>
        <p:txBody>
          <a:bodyPr/>
          <a:lstStyle/>
          <a:p>
            <a:fld id="{4AA77241-B646-5645-BA81-2F20FADA8E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15049"/>
            <a:ext cx="12192000" cy="3842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6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3FB4B7-96C2-6A40-ABFD-B9A11F01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365125"/>
            <a:ext cx="11198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359BCF-DD34-944B-8A76-45FB625C9E2E}"/>
              </a:ext>
            </a:extLst>
          </p:cNvPr>
          <p:cNvSpPr/>
          <p:nvPr userDrawn="1"/>
        </p:nvSpPr>
        <p:spPr>
          <a:xfrm>
            <a:off x="341832" y="5957180"/>
            <a:ext cx="2281727" cy="80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F9EC4D7-2C6E-744D-95FB-F78D4952D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24" y="1825625"/>
            <a:ext cx="11198352" cy="413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F62122E2-8BFA-B040-9B88-9916FBA4C692}"/>
              </a:ext>
            </a:extLst>
          </p:cNvPr>
          <p:cNvSpPr txBox="1">
            <a:spLocks/>
          </p:cNvSpPr>
          <p:nvPr userDrawn="1"/>
        </p:nvSpPr>
        <p:spPr>
          <a:xfrm>
            <a:off x="307657" y="6472790"/>
            <a:ext cx="8633321" cy="184666"/>
          </a:xfrm>
          <a:prstGeom prst="rect">
            <a:avLst/>
          </a:prstGeom>
        </p:spPr>
        <p:txBody>
          <a:bodyPr wrap="square" lIns="91440" tIns="45720" rIns="91440" bIns="45720" anchor="ctr" anchorCtr="0">
            <a:spAutoFit/>
          </a:bodyPr>
          <a:lstStyle>
            <a:lvl1pPr>
              <a:defRPr sz="6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tx2"/>
                </a:solidFill>
                <a:effectLst/>
                <a:latin typeface="HelveticaNeueLT Std" panose="020B0604020202020204" pitchFamily="34" charset="77"/>
                <a:ea typeface="+mn-ea"/>
                <a:cs typeface="+mn-cs"/>
              </a:rPr>
              <a:t>COPYRIGHT © 2021 OMNITRACS, LLC. ALL RIGHTS RESERVED.    |    MAY CONTAIN U.S. AND INTERNATIONAL EXPORT CONTROLLED INFORMATION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CC63AA70-AD88-0D4B-BB83-2C801ABA35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11" y="6266026"/>
            <a:ext cx="1723767" cy="488401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3" r:id="rId3"/>
    <p:sldLayoutId id="2147483670" r:id="rId4"/>
    <p:sldLayoutId id="214748366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675" y="5279598"/>
            <a:ext cx="536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HARDWARE MOUNTING AND</a:t>
            </a:r>
            <a:r>
              <a:rPr lang="en-US" sz="1500" b="0" baseline="0" dirty="0">
                <a:latin typeface="+mj-lt"/>
              </a:rPr>
              <a:t> </a:t>
            </a:r>
            <a:r>
              <a:rPr lang="en-US" sz="1500" b="0" dirty="0">
                <a:latin typeface="+mj-lt"/>
              </a:rPr>
              <a:t>CABLE GUIDE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HEAVY DUTY VEHICLE (U.S.)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6CD4C27-308B-4C15-99A7-1FEEE370680E}"/>
              </a:ext>
            </a:extLst>
          </p:cNvPr>
          <p:cNvSpPr txBox="1">
            <a:spLocks/>
          </p:cNvSpPr>
          <p:nvPr/>
        </p:nvSpPr>
        <p:spPr>
          <a:xfrm>
            <a:off x="367676" y="4648371"/>
            <a:ext cx="6442623" cy="78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CHEVROLET SONIC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15" y="1838737"/>
            <a:ext cx="7567973" cy="37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7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2" y="2231376"/>
            <a:ext cx="4601613" cy="230080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262745-3394-4B86-95B4-DF69A35A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60718"/>
              </p:ext>
            </p:extLst>
          </p:nvPr>
        </p:nvGraphicFramePr>
        <p:xfrm>
          <a:off x="4858105" y="2425863"/>
          <a:ext cx="7000700" cy="191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828">
                  <a:extLst>
                    <a:ext uri="{9D8B030D-6E8A-4147-A177-3AD203B41FA5}">
                      <a16:colId xmlns:a16="http://schemas.microsoft.com/office/drawing/2014/main" val="130588481"/>
                    </a:ext>
                  </a:extLst>
                </a:gridCol>
                <a:gridCol w="1840089">
                  <a:extLst>
                    <a:ext uri="{9D8B030D-6E8A-4147-A177-3AD203B41FA5}">
                      <a16:colId xmlns:a16="http://schemas.microsoft.com/office/drawing/2014/main" val="3337576173"/>
                    </a:ext>
                  </a:extLst>
                </a:gridCol>
                <a:gridCol w="1715911">
                  <a:extLst>
                    <a:ext uri="{9D8B030D-6E8A-4147-A177-3AD203B41FA5}">
                      <a16:colId xmlns:a16="http://schemas.microsoft.com/office/drawing/2014/main" val="1051452793"/>
                    </a:ext>
                  </a:extLst>
                </a:gridCol>
                <a:gridCol w="2443872">
                  <a:extLst>
                    <a:ext uri="{9D8B030D-6E8A-4147-A177-3AD203B41FA5}">
                      <a16:colId xmlns:a16="http://schemas.microsoft.com/office/drawing/2014/main" val="452017671"/>
                    </a:ext>
                  </a:extLst>
                </a:gridCol>
              </a:tblGrid>
              <a:tr h="508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Year Range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SR4 Harness Description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SR4 SKU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Cable Type</a:t>
                      </a:r>
                      <a:endParaRPr lang="en-US" sz="13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538502"/>
                  </a:ext>
                </a:extLst>
              </a:tr>
              <a:tr h="14031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Driver-side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ODBII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16-pin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black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104-0009-0013-00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931300"/>
                  </a:ext>
                </a:extLst>
              </a:tr>
            </a:tbl>
          </a:graphicData>
        </a:graphic>
      </p:graphicFrame>
      <p:sp>
        <p:nvSpPr>
          <p:cNvPr id="16" name="Title 12"/>
          <p:cNvSpPr txBox="1">
            <a:spLocks/>
          </p:cNvSpPr>
          <p:nvPr/>
        </p:nvSpPr>
        <p:spPr>
          <a:xfrm>
            <a:off x="391090" y="302495"/>
            <a:ext cx="5245623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Chevrolet Sonic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Cable Guide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52846-F10E-406D-AD63-F2E78A83F6E6}"/>
              </a:ext>
            </a:extLst>
          </p:cNvPr>
          <p:cNvSpPr/>
          <p:nvPr/>
        </p:nvSpPr>
        <p:spPr>
          <a:xfrm>
            <a:off x="511459" y="4581163"/>
            <a:ext cx="4224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Chevrolet Sonic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(Flat Windshield)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26" y="3045113"/>
            <a:ext cx="1922430" cy="12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8336890" y="468350"/>
            <a:ext cx="3094942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Note: Any combination of these mounting locations are approved </a:t>
            </a:r>
          </a:p>
        </p:txBody>
      </p:sp>
      <p:sp>
        <p:nvSpPr>
          <p:cNvPr id="27" name="Title 12"/>
          <p:cNvSpPr txBox="1">
            <a:spLocks/>
          </p:cNvSpPr>
          <p:nvPr/>
        </p:nvSpPr>
        <p:spPr>
          <a:xfrm>
            <a:off x="391089" y="302495"/>
            <a:ext cx="8002284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Chevrolet Sonic (all years)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camera mounting (flat windshield), </a:t>
            </a:r>
            <a:b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sensor bar, and keypad locations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0" y="4193894"/>
            <a:ext cx="179814" cy="2809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944416" y="3675227"/>
            <a:ext cx="151412" cy="353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14" y="2836680"/>
            <a:ext cx="244737" cy="48947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51767" y="3656459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Bottom A-pillar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04865" y="2870210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Forward Cam</a:t>
            </a:r>
          </a:p>
          <a:p>
            <a:r>
              <a:rPr lang="en-US" sz="1100" dirty="0"/>
              <a:t>center windshield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7241" y="4154639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Right of steering wheel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76186" y="2884430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Forward Cam</a:t>
            </a:r>
          </a:p>
          <a:p>
            <a:pPr algn="r"/>
            <a:r>
              <a:rPr lang="en-US" sz="1100" dirty="0"/>
              <a:t>center windshield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22592" y="4210155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Left of steering wheel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66" y="4210155"/>
            <a:ext cx="198615" cy="3103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32" y="2819603"/>
            <a:ext cx="238996" cy="5195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52408" y="1977768"/>
            <a:ext cx="436560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Flat windshield  - </a:t>
            </a:r>
            <a:r>
              <a:rPr lang="en-US" b="0" dirty="0">
                <a:solidFill>
                  <a:schemeClr val="accent1"/>
                </a:solidFill>
              </a:rPr>
              <a:t>Preferred locations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7226" y="1996489"/>
            <a:ext cx="436560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Flat windshield  - </a:t>
            </a:r>
            <a:r>
              <a:rPr lang="en-US" b="0" dirty="0">
                <a:solidFill>
                  <a:schemeClr val="accent1"/>
                </a:solidFill>
              </a:rPr>
              <a:t>Alternative locations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29545" y="3878723"/>
            <a:ext cx="102041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Sensor Bar</a:t>
            </a:r>
          </a:p>
          <a:p>
            <a:pPr algn="r"/>
            <a:r>
              <a:rPr lang="en-US" sz="1100" dirty="0"/>
              <a:t>Bottom A-pillar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0000">
            <a:off x="10951075" y="3895058"/>
            <a:ext cx="154291" cy="36001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568185" y="3384100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Middle A-pillar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6344566" y="3414083"/>
            <a:ext cx="154291" cy="36001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795809" y="2884430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Cab Cam</a:t>
            </a:r>
          </a:p>
          <a:p>
            <a:pPr algn="r"/>
            <a:r>
              <a:rPr lang="en-US" sz="1100" dirty="0"/>
              <a:t>Right of Forward Cam</a:t>
            </a:r>
          </a:p>
        </p:txBody>
      </p:sp>
      <p:sp>
        <p:nvSpPr>
          <p:cNvPr id="47" name="Trapezoid 46"/>
          <p:cNvSpPr/>
          <p:nvPr/>
        </p:nvSpPr>
        <p:spPr>
          <a:xfrm rot="10800000">
            <a:off x="3201226" y="2836680"/>
            <a:ext cx="410826" cy="274300"/>
          </a:xfrm>
          <a:prstGeom prst="trapezoid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25" y="3097744"/>
            <a:ext cx="906859" cy="26672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24" y="2818173"/>
            <a:ext cx="265695" cy="29280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066701" y="2871235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Cab Cam</a:t>
            </a:r>
          </a:p>
          <a:p>
            <a:pPr algn="r"/>
            <a:r>
              <a:rPr lang="en-US" sz="1100" dirty="0"/>
              <a:t>Left of Forward Cam</a:t>
            </a:r>
          </a:p>
        </p:txBody>
      </p:sp>
      <p:sp>
        <p:nvSpPr>
          <p:cNvPr id="51" name="Trapezoid 50"/>
          <p:cNvSpPr/>
          <p:nvPr/>
        </p:nvSpPr>
        <p:spPr>
          <a:xfrm rot="10800000">
            <a:off x="8461215" y="2832324"/>
            <a:ext cx="410826" cy="274300"/>
          </a:xfrm>
          <a:prstGeom prst="trapezoid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41" y="3093388"/>
            <a:ext cx="906859" cy="26672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47" y="2852083"/>
            <a:ext cx="268286" cy="2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9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422456"/>
              </p:ext>
            </p:extLst>
          </p:nvPr>
        </p:nvGraphicFramePr>
        <p:xfrm>
          <a:off x="391089" y="1790263"/>
          <a:ext cx="5474690" cy="4239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624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1782521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  <a:gridCol w="2267545">
                  <a:extLst>
                    <a:ext uri="{9D8B030D-6E8A-4147-A177-3AD203B41FA5}">
                      <a16:colId xmlns:a16="http://schemas.microsoft.com/office/drawing/2014/main" val="4032501752"/>
                    </a:ext>
                  </a:extLst>
                </a:gridCol>
              </a:tblGrid>
              <a:tr h="28768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Secondary 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85738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Center Dash</a:t>
                      </a:r>
                    </a:p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Rear</a:t>
                      </a:r>
                      <a:r>
                        <a:rPr lang="en-US" sz="13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of center dash. </a:t>
                      </a:r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Right of gas pedal behind panel</a:t>
                      </a:r>
                      <a:r>
                        <a:rPr lang="en-US" sz="13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near floor.</a:t>
                      </a:r>
                      <a:endParaRPr lang="en-US" sz="1300" b="0" i="0" u="none" strike="sng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Same</a:t>
                      </a:r>
                      <a:endParaRPr lang="en-US" sz="1300" b="0" i="0" u="none" strike="sng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107503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Driver-side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OBDII, 16 Pin, (black)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(104-0009-0013-00)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228600" algn="ctr">
                        <a:buNone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Universal 3-Wire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(No Data Link Connector DLC)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(104-0009-0001-00)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Use when DLC is used by a third party device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64540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Constant Power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Driver-side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Fuse box under the dash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  <a:tr h="64540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True Ignition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Driver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-side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Fuse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Box under the dash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257209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Ground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Driver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-side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Chassis at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door jamb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916716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2744420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650004" y="1451573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itle 12"/>
          <p:cNvSpPr txBox="1">
            <a:spLocks/>
          </p:cNvSpPr>
          <p:nvPr/>
        </p:nvSpPr>
        <p:spPr>
          <a:xfrm>
            <a:off x="391089" y="302496"/>
            <a:ext cx="6222508" cy="7421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700" dirty="0">
                <a:solidFill>
                  <a:schemeClr val="accent1"/>
                </a:solidFill>
                <a:latin typeface="+mj-lt"/>
              </a:rPr>
              <a:t>Chevrolet Sonic</a:t>
            </a:r>
            <a:endParaRPr lang="en-US" sz="27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600" b="1" dirty="0">
                <a:latin typeface="+mj-lt"/>
                <a:cs typeface="Arial" panose="020B0604020202020204" pitchFamily="34" charset="0"/>
              </a:rPr>
              <a:t>2012-2020 YEARS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controller, ECU, and wiring locations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00796" y="1011033"/>
            <a:ext cx="1101682" cy="6173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956411" y="1303928"/>
            <a:ext cx="307145" cy="294764"/>
          </a:xfrm>
          <a:prstGeom prst="wedgeEllipseCallout">
            <a:avLst>
              <a:gd name="adj1" fmla="val -3977"/>
              <a:gd name="adj2" fmla="val 54632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7425511" y="1301695"/>
            <a:ext cx="307145" cy="294764"/>
          </a:xfrm>
          <a:prstGeom prst="wedgeEllipseCallout">
            <a:avLst>
              <a:gd name="adj1" fmla="val 315504"/>
              <a:gd name="adj2" fmla="val 67109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58651" y="2510418"/>
            <a:ext cx="566565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8" y="2940123"/>
            <a:ext cx="437135" cy="4021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31" y="3317066"/>
            <a:ext cx="614289" cy="2629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Rounded Rectangular Callout 27"/>
          <p:cNvSpPr/>
          <p:nvPr/>
        </p:nvSpPr>
        <p:spPr>
          <a:xfrm>
            <a:off x="7145989" y="3601243"/>
            <a:ext cx="1923331" cy="565947"/>
          </a:xfrm>
          <a:prstGeom prst="wedgeRoundRectCallout">
            <a:avLst>
              <a:gd name="adj1" fmla="val -20122"/>
              <a:gd name="adj2" fmla="val -17224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(Chassis) Ground</a:t>
            </a:r>
          </a:p>
        </p:txBody>
      </p:sp>
    </p:spTree>
    <p:extLst>
      <p:ext uri="{BB962C8B-B14F-4D97-AF65-F5344CB8AC3E}">
        <p14:creationId xmlns:p14="http://schemas.microsoft.com/office/powerpoint/2010/main" val="98205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391089" y="302496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300" y="777920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7300" y="777920"/>
            <a:ext cx="4934385" cy="5407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1400" b="1" dirty="0"/>
              <a:t>Forward-facing Camera  </a:t>
            </a:r>
            <a:endParaRPr lang="en-GB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Mount the camera within 6" from the top of the windshield.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cannot interfere with a driver’s line of sight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to the road, traffic signals, or road signs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b="1" dirty="0"/>
              <a:t>Cab-facing Camera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lens </a:t>
            </a:r>
            <a:r>
              <a:rPr lang="en-US" sz="1200" b="1" dirty="0"/>
              <a:t>must</a:t>
            </a:r>
            <a:r>
              <a:rPr lang="en-US" sz="1200" dirty="0"/>
              <a:t> have a complete view of the driver when the visors are in the down and fully extended position. Use a headliner location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when the fully extended visor covers the camera lens.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8" y="3960875"/>
            <a:ext cx="4316124" cy="1635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8" y="1083076"/>
            <a:ext cx="4301462" cy="20375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597896" y="777921"/>
            <a:ext cx="6298359" cy="5407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Make sure the cab-facing camera bracket, or vehicle's headliner, DOES NOT BLOCK the cameras Infrared (IR) sensors</a:t>
            </a:r>
          </a:p>
          <a:p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597896" y="777920"/>
            <a:ext cx="629294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3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7" y="4334083"/>
            <a:ext cx="1883231" cy="1752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60" y="4334082"/>
            <a:ext cx="1883233" cy="1752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60" y="4334083"/>
            <a:ext cx="1883232" cy="1752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1428" y="4762005"/>
            <a:ext cx="522515" cy="30875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91" y="2028405"/>
            <a:ext cx="2073622" cy="184491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545815" y="2141620"/>
            <a:ext cx="1883232" cy="216755"/>
          </a:xfrm>
          <a:prstGeom prst="wedgeRoundRectCallout">
            <a:avLst>
              <a:gd name="adj1" fmla="val 74960"/>
              <a:gd name="adj2" fmla="val 2259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Top Infrared Sensor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444638" y="3253517"/>
            <a:ext cx="1658791" cy="259913"/>
          </a:xfrm>
          <a:prstGeom prst="wedgeRoundRectCallout">
            <a:avLst>
              <a:gd name="adj1" fmla="val -96118"/>
              <a:gd name="adj2" fmla="val 396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Bottom Infrared Sensor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837321" y="3849792"/>
            <a:ext cx="1883232" cy="367572"/>
          </a:xfrm>
          <a:prstGeom prst="wedgeRoundRectCallout">
            <a:avLst>
              <a:gd name="adj1" fmla="val 9498"/>
              <a:gd name="adj2" fmla="val 1939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Infrared Sensor is obstructed by the bracket</a:t>
            </a:r>
          </a:p>
        </p:txBody>
      </p:sp>
    </p:spTree>
    <p:extLst>
      <p:ext uri="{BB962C8B-B14F-4D97-AF65-F5344CB8AC3E}">
        <p14:creationId xmlns:p14="http://schemas.microsoft.com/office/powerpoint/2010/main" val="176061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645" y="762093"/>
            <a:ext cx="11073461" cy="5407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2"/>
          <p:cNvSpPr txBox="1">
            <a:spLocks/>
          </p:cNvSpPr>
          <p:nvPr/>
        </p:nvSpPr>
        <p:spPr>
          <a:xfrm>
            <a:off x="391089" y="302496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509" y="789391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298" y="777920"/>
            <a:ext cx="1108046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Master Power Cutoff (MPC) and Low Voltage Disconnect (LVD)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11434" y="1280642"/>
            <a:ext cx="7709806" cy="4566188"/>
            <a:chOff x="3186020" y="1678577"/>
            <a:chExt cx="5873579" cy="36062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20" y="1678577"/>
              <a:ext cx="5822007" cy="21991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33011" y="3899801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SmartRecorders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side of the Master Power Cut-off switch. </a:t>
              </a:r>
              <a:endParaRPr lang="en-US" sz="1400" strike="sngStrike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20739" y="2582018"/>
              <a:ext cx="687288" cy="61205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262856" y="2338669"/>
              <a:ext cx="641555" cy="49518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94845" y="2338669"/>
              <a:ext cx="652642" cy="48781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8265" y="3956012"/>
              <a:ext cx="17918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SmartRecorders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Positive Post </a:t>
              </a:r>
              <a:r>
                <a:rPr lang="en-US" sz="1400" dirty="0"/>
                <a:t>of the Vehicles Battery.</a:t>
              </a:r>
              <a:endParaRPr lang="en-US" sz="1400" strike="sngStrike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67757" y="3874246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SmartRecorders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of side the Low Voltage Disconnect.</a:t>
              </a:r>
              <a:endParaRPr lang="en-US" sz="1400" strike="sngStrike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80075" y="5540131"/>
            <a:ext cx="546990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The SmartDrive SR4 system is designed to function only with a Positive MPC/LVD, </a:t>
            </a:r>
            <a:r>
              <a:rPr lang="en-US" sz="1300" u="sng" dirty="0"/>
              <a:t>not a Negative Ground MPC/LVD</a:t>
            </a:r>
            <a:r>
              <a:rPr lang="en-US"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4494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  <p:tag name="ARTICULATE_DESIGN_ID_SMARTDRIVE CUSTOMER CONFERENCE" val="8LsGn4k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martDrive Customer Conference">
  <a:themeElements>
    <a:clrScheme name="Omnitracs">
      <a:dk1>
        <a:srgbClr val="40403F"/>
      </a:dk1>
      <a:lt1>
        <a:srgbClr val="FFFFFF"/>
      </a:lt1>
      <a:dk2>
        <a:srgbClr val="6D6D6D"/>
      </a:dk2>
      <a:lt2>
        <a:srgbClr val="E7E6E6"/>
      </a:lt2>
      <a:accent1>
        <a:srgbClr val="3A1253"/>
      </a:accent1>
      <a:accent2>
        <a:srgbClr val="00AE44"/>
      </a:accent2>
      <a:accent3>
        <a:srgbClr val="009ADE"/>
      </a:accent3>
      <a:accent4>
        <a:srgbClr val="194F90"/>
      </a:accent4>
      <a:accent5>
        <a:srgbClr val="E87100"/>
      </a:accent5>
      <a:accent6>
        <a:srgbClr val="6E7170"/>
      </a:accent6>
      <a:hlink>
        <a:srgbClr val="3A1253"/>
      </a:hlink>
      <a:folHlink>
        <a:srgbClr val="3A1253"/>
      </a:folHlink>
    </a:clrScheme>
    <a:fontScheme name="Personalizado 1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F08099B43DA4DB2C8E5E939F9F57C" ma:contentTypeVersion="12" ma:contentTypeDescription="Create a new document." ma:contentTypeScope="" ma:versionID="00df0c02ee15d501df0c3daeed936f5e">
  <xsd:schema xmlns:xsd="http://www.w3.org/2001/XMLSchema" xmlns:xs="http://www.w3.org/2001/XMLSchema" xmlns:p="http://schemas.microsoft.com/office/2006/metadata/properties" xmlns:ns2="c59bf81c-2e23-4346-9125-d512ce6dc9c8" xmlns:ns3="d17090f5-aa4d-4ff4-bc11-2a4d491e4967" targetNamespace="http://schemas.microsoft.com/office/2006/metadata/properties" ma:root="true" ma:fieldsID="022e54a48a695955160359fe04aa5a10" ns2:_="" ns3:_="">
    <xsd:import namespace="c59bf81c-2e23-4346-9125-d512ce6dc9c8"/>
    <xsd:import namespace="d17090f5-aa4d-4ff4-bc11-2a4d491e49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bf81c-2e23-4346-9125-d512ce6dc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090f5-aa4d-4ff4-bc11-2a4d491e49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426B7C-D359-411A-BFDE-08C16162846C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EB7F1A-4F57-4D3D-BE03-9638BF54B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bf81c-2e23-4346-9125-d512ce6dc9c8"/>
    <ds:schemaRef ds:uri="d17090f5-aa4d-4ff4-bc11-2a4d491e4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7EF71E-23C3-4217-8D59-56CEEBF68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10413</TotalTime>
  <Words>444</Words>
  <Application>Microsoft Macintosh PowerPoint</Application>
  <PresentationFormat>Widescreen</PresentationFormat>
  <Paragraphs>121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Medium Cond</vt:lpstr>
      <vt:lpstr>Helvetica LT Std</vt:lpstr>
      <vt:lpstr>HelveticaNeueLT Std</vt:lpstr>
      <vt:lpstr>Wingdings</vt:lpstr>
      <vt:lpstr>SmartDrive Customer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Peacock</dc:creator>
  <cp:lastModifiedBy>Tania Salazar</cp:lastModifiedBy>
  <cp:revision>541</cp:revision>
  <cp:lastPrinted>2018-06-19T20:24:08Z</cp:lastPrinted>
  <dcterms:created xsi:type="dcterms:W3CDTF">2017-03-31T20:37:59Z</dcterms:created>
  <dcterms:modified xsi:type="dcterms:W3CDTF">2021-04-21T20:00:21Z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A0C22214-1544-4A22-A887-3662683E9367</vt:lpwstr>
  </property>
  <property fmtid="{D5CDD505-2E9C-101B-9397-08002B2CF9AE}" pid="3" name="ArticulatePath">
    <vt:lpwstr>Shawcor - SmartDrive Visit MAY2018</vt:lpwstr>
  </property>
  <property fmtid="{D5CDD505-2E9C-101B-9397-08002B2CF9AE}" pid="4" name="ContentTypeId">
    <vt:lpwstr>0x010100695F08099B43DA4DB2C8E5E939F9F57C</vt:lpwstr>
  </property>
</Properties>
</file>