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93" r:id="rId5"/>
    <p:sldId id="396" r:id="rId6"/>
    <p:sldId id="397" r:id="rId7"/>
    <p:sldId id="395" r:id="rId8"/>
    <p:sldId id="405" r:id="rId9"/>
    <p:sldId id="386" r:id="rId10"/>
    <p:sldId id="398" r:id="rId11"/>
    <p:sldId id="399" r:id="rId12"/>
    <p:sldId id="400" r:id="rId13"/>
    <p:sldId id="411" r:id="rId14"/>
    <p:sldId id="412" r:id="rId15"/>
  </p:sldIdLst>
  <p:sldSz cx="12192000" cy="6858000"/>
  <p:notesSz cx="6950075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A368205-997A-4432-B86A-A3DA1C51CAEF}">
          <p14:sldIdLst>
            <p14:sldId id="393"/>
            <p14:sldId id="396"/>
            <p14:sldId id="397"/>
            <p14:sldId id="395"/>
            <p14:sldId id="405"/>
            <p14:sldId id="386"/>
            <p14:sldId id="398"/>
            <p14:sldId id="399"/>
            <p14:sldId id="400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D48"/>
    <a:srgbClr val="FFB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9"/>
    <p:restoredTop sz="96265" autoAdjust="0"/>
  </p:normalViewPr>
  <p:slideViewPr>
    <p:cSldViewPr snapToGrid="0" snapToObjects="1">
      <p:cViewPr varScale="1">
        <p:scale>
          <a:sx n="106" d="100"/>
          <a:sy n="106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F2D4C77-2B7F-9543-9AAD-D9040375BB5B}" type="datetimeFigureOut">
              <a:rPr lang="en-US" smtClean="0"/>
              <a:t>4/22/21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219A76B-568E-DE4B-BEE2-CE4DBA0926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63133" y="251791"/>
            <a:ext cx="728869" cy="1630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03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4019630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358" y="4010751"/>
            <a:ext cx="4358148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1254057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1254057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105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470"/>
            <a:ext cx="11783028" cy="581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06" y="2215319"/>
            <a:ext cx="4358149" cy="21648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16" y="2215319"/>
            <a:ext cx="4358149" cy="21648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698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3415" y="1078523"/>
            <a:ext cx="5533293" cy="4900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61176" y="5589767"/>
            <a:ext cx="2122998" cy="564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5414" y="1726650"/>
            <a:ext cx="5834593" cy="2259186"/>
          </a:xfrm>
          <a:prstGeom prst="rect">
            <a:avLst/>
          </a:prstGeom>
          <a:ln w="25400"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2471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111496"/>
            <a:ext cx="12192000" cy="1746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5715" y="779463"/>
            <a:ext cx="456949" cy="365125"/>
          </a:xfrm>
          <a:prstGeom prst="rect">
            <a:avLst/>
          </a:prstGeom>
        </p:spPr>
        <p:txBody>
          <a:bodyPr/>
          <a:lstStyle/>
          <a:p>
            <a:fld id="{4AA77241-B646-5645-BA81-2F20FADA8E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15049"/>
            <a:ext cx="12192000" cy="3842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Thank you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991547B-6EED-DB46-9DDB-32631FCAC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365125"/>
            <a:ext cx="111983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E18-5379-6D44-939C-C7E54F3C4BCE}"/>
              </a:ext>
            </a:extLst>
          </p:cNvPr>
          <p:cNvSpPr/>
          <p:nvPr userDrawn="1"/>
        </p:nvSpPr>
        <p:spPr>
          <a:xfrm>
            <a:off x="341832" y="5957180"/>
            <a:ext cx="2281727" cy="803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4E9B49D-B246-F546-8F1A-EF7F4458E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24" y="1825625"/>
            <a:ext cx="11198352" cy="4131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5">
            <a:extLst>
              <a:ext uri="{FF2B5EF4-FFF2-40B4-BE49-F238E27FC236}">
                <a16:creationId xmlns:a16="http://schemas.microsoft.com/office/drawing/2014/main" id="{0EAB199F-041B-AA4D-BE86-C7FC939C86A2}"/>
              </a:ext>
            </a:extLst>
          </p:cNvPr>
          <p:cNvSpPr txBox="1">
            <a:spLocks/>
          </p:cNvSpPr>
          <p:nvPr userDrawn="1"/>
        </p:nvSpPr>
        <p:spPr>
          <a:xfrm>
            <a:off x="307657" y="6472790"/>
            <a:ext cx="8633321" cy="184666"/>
          </a:xfrm>
          <a:prstGeom prst="rect">
            <a:avLst/>
          </a:prstGeom>
        </p:spPr>
        <p:txBody>
          <a:bodyPr wrap="square" lIns="91440" tIns="45720" rIns="91440" bIns="45720" anchor="ctr" anchorCtr="0">
            <a:spAutoFit/>
          </a:bodyPr>
          <a:lstStyle>
            <a:lvl1pPr>
              <a:defRPr sz="600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kern="1200" dirty="0">
                <a:solidFill>
                  <a:schemeClr val="tx2"/>
                </a:solidFill>
                <a:effectLst/>
                <a:latin typeface="HelveticaNeueLT Std" panose="020B0604020202020204" pitchFamily="34" charset="77"/>
                <a:ea typeface="+mn-ea"/>
                <a:cs typeface="+mn-cs"/>
              </a:rPr>
              <a:t>COPYRIGHT © 2021 OMNITRACS, LLC. ALL RIGHTS RESERVED.    |    MAY CONTAIN U.S. AND INTERNATIONAL EXPORT CONTROLLED INFORMATION</a:t>
            </a:r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EB418D97-27EE-0E41-979C-0AB43667BE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11" y="6266026"/>
            <a:ext cx="1723767" cy="488401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73" r:id="rId3"/>
    <p:sldLayoutId id="2147483670" r:id="rId4"/>
    <p:sldLayoutId id="2147483667" r:id="rId5"/>
    <p:sldLayoutId id="21474836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Franklin Gothic Medium Cond" charset="0"/>
          <a:ea typeface="Franklin Gothic Medium Cond" charset="0"/>
          <a:cs typeface="Franklin Gothic Medium Con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6431" y="5445935"/>
            <a:ext cx="53668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+mj-lt"/>
              </a:rPr>
              <a:t>SPEC GUIDE</a:t>
            </a:r>
            <a:endParaRPr lang="en-US" sz="1500" b="0" dirty="0"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="0" dirty="0">
                <a:latin typeface="+mj-lt"/>
              </a:rPr>
              <a:t>HEAVY DUTY VEHICLE (U.S.)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56CD4C27-308B-4C15-99A7-1FEEE370680E}"/>
              </a:ext>
            </a:extLst>
          </p:cNvPr>
          <p:cNvSpPr txBox="1">
            <a:spLocks/>
          </p:cNvSpPr>
          <p:nvPr/>
        </p:nvSpPr>
        <p:spPr>
          <a:xfrm>
            <a:off x="407433" y="4909306"/>
            <a:ext cx="2829754" cy="7893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MACK</a:t>
            </a:r>
          </a:p>
        </p:txBody>
      </p:sp>
    </p:spTree>
    <p:extLst>
      <p:ext uri="{BB962C8B-B14F-4D97-AF65-F5344CB8AC3E}">
        <p14:creationId xmlns:p14="http://schemas.microsoft.com/office/powerpoint/2010/main" val="1070182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391089" y="30249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27300" y="777920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7300" y="777920"/>
            <a:ext cx="4934385" cy="5407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/>
              <a:buNone/>
            </a:pPr>
            <a:r>
              <a:rPr lang="en-US" sz="1400" b="1" dirty="0"/>
              <a:t>Forward-facing Camera  </a:t>
            </a:r>
            <a:endParaRPr lang="en-GB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8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Mount the camera within 6" from the top of the windshield.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cannot interfere with a driver’s line of sight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to the road, traffic signals, or road signs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1400" b="1" dirty="0"/>
              <a:t>Cab-facing Camera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en-US" sz="1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Camera lens </a:t>
            </a:r>
            <a:r>
              <a:rPr lang="en-US" sz="1200" b="1" dirty="0"/>
              <a:t>must</a:t>
            </a:r>
            <a:r>
              <a:rPr lang="en-US" sz="1200" dirty="0"/>
              <a:t> have a complete view of the driver when the visors are in the down and fully extended position. Use a headliner location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when the fully extended visor covers the camera lens.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8" y="3960875"/>
            <a:ext cx="4316124" cy="1635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48" y="1083076"/>
            <a:ext cx="4301462" cy="20375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597896" y="777921"/>
            <a:ext cx="6298359" cy="5407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00" b="1" dirty="0">
              <a:solidFill>
                <a:schemeClr val="tx1"/>
              </a:solidFill>
            </a:endParaRPr>
          </a:p>
          <a:p>
            <a:pPr algn="ctr"/>
            <a:r>
              <a:rPr lang="en-US" sz="1300" b="1" dirty="0">
                <a:solidFill>
                  <a:schemeClr val="tx1"/>
                </a:solidFill>
              </a:rPr>
              <a:t>Make sure the cab-facing camera bracket, or vehicle's headliner, </a:t>
            </a:r>
            <a:br>
              <a:rPr lang="en-US" sz="1300" b="1" dirty="0">
                <a:solidFill>
                  <a:schemeClr val="tx1"/>
                </a:solidFill>
              </a:rPr>
            </a:br>
            <a:r>
              <a:rPr lang="en-US" sz="1300" b="1" dirty="0">
                <a:solidFill>
                  <a:schemeClr val="tx1"/>
                </a:solidFill>
              </a:rPr>
              <a:t>DOES NOT BLOCK the cameras Infrared (IR) sensors</a:t>
            </a:r>
          </a:p>
          <a:p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597896" y="777920"/>
            <a:ext cx="629294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400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87" y="4334083"/>
            <a:ext cx="1883231" cy="1752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60" y="4334082"/>
            <a:ext cx="1883233" cy="1752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60" y="4334083"/>
            <a:ext cx="1883232" cy="1752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31428" y="4762005"/>
            <a:ext cx="522515" cy="308758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191" y="2028405"/>
            <a:ext cx="2073622" cy="184491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6760087" y="2165684"/>
            <a:ext cx="1668960" cy="192692"/>
          </a:xfrm>
          <a:prstGeom prst="wedgeRoundRectCallout">
            <a:avLst>
              <a:gd name="adj1" fmla="val 74960"/>
              <a:gd name="adj2" fmla="val 2259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Top Infrared Sensor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444638" y="3253517"/>
            <a:ext cx="1658791" cy="259913"/>
          </a:xfrm>
          <a:prstGeom prst="wedgeRoundRectCallout">
            <a:avLst>
              <a:gd name="adj1" fmla="val -96118"/>
              <a:gd name="adj2" fmla="val 3969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Bottom Infrared Sensor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623049" y="3849792"/>
            <a:ext cx="1883232" cy="367572"/>
          </a:xfrm>
          <a:prstGeom prst="wedgeRoundRectCallout">
            <a:avLst>
              <a:gd name="adj1" fmla="val 9498"/>
              <a:gd name="adj2" fmla="val 1939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Infrared Sensor is obstructed by the bracket</a:t>
            </a:r>
          </a:p>
        </p:txBody>
      </p:sp>
    </p:spTree>
    <p:extLst>
      <p:ext uri="{BB962C8B-B14F-4D97-AF65-F5344CB8AC3E}">
        <p14:creationId xmlns:p14="http://schemas.microsoft.com/office/powerpoint/2010/main" val="330130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645" y="762093"/>
            <a:ext cx="11073461" cy="54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2"/>
          <p:cNvSpPr txBox="1">
            <a:spLocks/>
          </p:cNvSpPr>
          <p:nvPr/>
        </p:nvSpPr>
        <p:spPr>
          <a:xfrm>
            <a:off x="463990" y="278756"/>
            <a:ext cx="5538903" cy="5027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Key Compliance Specifications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09" y="789391"/>
            <a:ext cx="4934385" cy="5412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0298" y="777920"/>
            <a:ext cx="11080463" cy="540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Tx/>
              <a:buFont typeface="Wingdings" panose="05000000000000000000" pitchFamily="2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b="1" dirty="0"/>
              <a:t>Master Power Cutoff (MPC) and Low Voltage Disconnect (LVD)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211434" y="1280642"/>
            <a:ext cx="7709806" cy="4566188"/>
            <a:chOff x="3186020" y="1678577"/>
            <a:chExt cx="5873579" cy="36062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20" y="1678577"/>
              <a:ext cx="5822007" cy="219914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233011" y="3899801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side of the Master Power Cut-off switch. </a:t>
              </a:r>
              <a:endParaRPr lang="en-US" sz="1400" strike="sngStrike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20739" y="2582018"/>
              <a:ext cx="687288" cy="61205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262856" y="2338669"/>
              <a:ext cx="641555" cy="49518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94845" y="2338669"/>
              <a:ext cx="652642" cy="48781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98265" y="3956012"/>
              <a:ext cx="179184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Positive Post </a:t>
              </a:r>
              <a:r>
                <a:rPr lang="en-US" sz="1400" dirty="0"/>
                <a:t>of the Vehicles Battery.</a:t>
              </a:r>
              <a:endParaRPr lang="en-US" sz="1400" strike="sngStrike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67757" y="3874246"/>
              <a:ext cx="179184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Connect the </a:t>
              </a:r>
              <a:r>
                <a:rPr lang="en-US" sz="1400" dirty="0" err="1"/>
                <a:t>SmartRecorders</a:t>
              </a:r>
              <a:r>
                <a:rPr lang="en-US" sz="1400" dirty="0"/>
                <a:t> </a:t>
              </a:r>
              <a:r>
                <a:rPr lang="en-US" sz="1400" b="1" dirty="0">
                  <a:solidFill>
                    <a:srgbClr val="FF0000"/>
                  </a:solidFill>
                </a:rPr>
                <a:t>Red </a:t>
              </a:r>
              <a:r>
                <a:rPr lang="en-US" sz="1400" dirty="0"/>
                <a:t>Constant Power wire to the </a:t>
              </a:r>
              <a:r>
                <a:rPr lang="en-US" sz="1400" b="1" dirty="0"/>
                <a:t>Hot/Battery </a:t>
              </a:r>
              <a:r>
                <a:rPr lang="en-US" sz="1400" dirty="0"/>
                <a:t>of side the Low Voltage Disconnect.</a:t>
              </a:r>
              <a:endParaRPr lang="en-US" sz="1400" strike="sngStrike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80075" y="5538604"/>
            <a:ext cx="5469906" cy="4924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300" b="1" dirty="0"/>
              <a:t>The </a:t>
            </a:r>
            <a:r>
              <a:rPr lang="en-US" sz="1300" b="1" dirty="0" err="1"/>
              <a:t>SmartDrive</a:t>
            </a:r>
            <a:r>
              <a:rPr lang="en-US" sz="1300" b="1" dirty="0"/>
              <a:t> SR4 system is designed to function only with a Positive MPC/LVD, </a:t>
            </a:r>
            <a:r>
              <a:rPr lang="en-US" sz="1300" b="1" u="sng" dirty="0"/>
              <a:t>not a Negative Ground MPC/LVD</a:t>
            </a:r>
            <a:r>
              <a:rPr lang="en-US" sz="13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607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980134"/>
              </p:ext>
            </p:extLst>
          </p:nvPr>
        </p:nvGraphicFramePr>
        <p:xfrm>
          <a:off x="4373218" y="1011987"/>
          <a:ext cx="7485587" cy="487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444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1960347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370248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5240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445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1996-2002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J-1708, 6 Pin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 flange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104-0009-0011-01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  <a:tr h="1469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2003-2012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J1708 &amp; J1939</a:t>
                      </a:r>
                    </a:p>
                    <a:p>
                      <a:pPr algn="ctr"/>
                      <a:r>
                        <a:rPr lang="en-US" sz="1600" dirty="0"/>
                        <a:t>9 Pin Type 1</a:t>
                      </a:r>
                    </a:p>
                    <a:p>
                      <a:pPr algn="ctr"/>
                      <a:r>
                        <a:rPr lang="en-US" sz="1600" dirty="0"/>
                        <a:t>Black flange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104-0009-0018-00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889609"/>
                  </a:ext>
                </a:extLst>
              </a:tr>
              <a:tr h="14392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(1</a:t>
                      </a:r>
                      <a:r>
                        <a:rPr lang="en-US" sz="1600" baseline="30000" dirty="0"/>
                        <a:t>st </a:t>
                      </a:r>
                      <a:r>
                        <a:rPr lang="en-US" sz="1600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Delphi purple inside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104-0009-0009-00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011037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823" y="3046112"/>
            <a:ext cx="1701224" cy="13403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56" y="1620038"/>
            <a:ext cx="1703786" cy="1295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23" y="4535668"/>
            <a:ext cx="1310514" cy="12690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BA0D603-C05A-4AB5-A873-E2609A4D38DB}"/>
              </a:ext>
            </a:extLst>
          </p:cNvPr>
          <p:cNvSpPr/>
          <p:nvPr/>
        </p:nvSpPr>
        <p:spPr>
          <a:xfrm>
            <a:off x="587848" y="5331090"/>
            <a:ext cx="36775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Anthem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3A180-AC9B-4CA0-99B1-876304E15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49" y="1047044"/>
            <a:ext cx="3677539" cy="42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6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24465"/>
              </p:ext>
            </p:extLst>
          </p:nvPr>
        </p:nvGraphicFramePr>
        <p:xfrm>
          <a:off x="4028662" y="1011986"/>
          <a:ext cx="7830143" cy="481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06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2042854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317240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517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4277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(2</a:t>
                      </a:r>
                      <a:r>
                        <a:rPr lang="en-US" sz="1600" baseline="30000" dirty="0"/>
                        <a:t>nd </a:t>
                      </a:r>
                      <a:r>
                        <a:rPr lang="en-US" sz="1600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J1708 &amp; J1939</a:t>
                      </a:r>
                    </a:p>
                    <a:p>
                      <a:pPr algn="ctr"/>
                      <a:r>
                        <a:rPr lang="en-US" sz="1600" dirty="0"/>
                        <a:t>9 Pin Type 1</a:t>
                      </a:r>
                    </a:p>
                    <a:p>
                      <a:pPr algn="ctr"/>
                      <a:r>
                        <a:rPr lang="en-US" sz="1600" dirty="0"/>
                        <a:t>Black</a:t>
                      </a:r>
                      <a:r>
                        <a:rPr lang="en-US" sz="1600" baseline="0" dirty="0"/>
                        <a:t> f</a:t>
                      </a:r>
                      <a:r>
                        <a:rPr lang="en-US" sz="1600" dirty="0"/>
                        <a:t>lange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104-0009-0018-00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  <a:tr h="14520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2014-2016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(1</a:t>
                      </a:r>
                      <a:r>
                        <a:rPr lang="en-US" sz="1600" b="1" baseline="30000" dirty="0"/>
                        <a:t>st  </a:t>
                      </a:r>
                      <a:r>
                        <a:rPr lang="en-US" sz="1600" b="1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Delphi purple inside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104-0009-0009-00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889609"/>
                  </a:ext>
                </a:extLst>
              </a:tr>
              <a:tr h="1421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2014-2016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(2</a:t>
                      </a:r>
                      <a:r>
                        <a:rPr lang="en-US" sz="1600" baseline="30000" dirty="0"/>
                        <a:t>nd </a:t>
                      </a:r>
                      <a:r>
                        <a:rPr lang="en-US" sz="1600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J-1962, 16 Pin Type A</a:t>
                      </a:r>
                    </a:p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black/blue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104-0009-0012-00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011037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299" y="4488253"/>
            <a:ext cx="1825847" cy="1221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22" y="1598596"/>
            <a:ext cx="1599800" cy="12604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333" y="3013485"/>
            <a:ext cx="1370351" cy="13269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A0D603-C05A-4AB5-A873-E2609A4D38DB}"/>
              </a:ext>
            </a:extLst>
          </p:cNvPr>
          <p:cNvSpPr/>
          <p:nvPr/>
        </p:nvSpPr>
        <p:spPr>
          <a:xfrm>
            <a:off x="493726" y="3372599"/>
            <a:ext cx="34389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Pinnacle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(Flat windshield)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5" y="1037552"/>
            <a:ext cx="3438949" cy="23350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0F906-05D7-400E-95C8-73833DF1B206}"/>
              </a:ext>
            </a:extLst>
          </p:cNvPr>
          <p:cNvSpPr/>
          <p:nvPr/>
        </p:nvSpPr>
        <p:spPr>
          <a:xfrm>
            <a:off x="2413704" y="5215624"/>
            <a:ext cx="16149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Granite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Spli</a:t>
            </a: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 windshield)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91473"/>
              </p:ext>
            </p:extLst>
          </p:nvPr>
        </p:nvGraphicFramePr>
        <p:xfrm>
          <a:off x="481851" y="3975780"/>
          <a:ext cx="1931854" cy="185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r:id="rId7" imgW="7059960" imgH="6780600" progId="">
                  <p:embed/>
                </p:oleObj>
              </mc:Choice>
              <mc:Fallback>
                <p:oleObj r:id="rId7" imgW="7059960" imgH="6780600" progId="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851" y="3975780"/>
                        <a:ext cx="1931854" cy="185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92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2262745-3394-4B86-95B4-DF69A35A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275553"/>
              </p:ext>
            </p:extLst>
          </p:nvPr>
        </p:nvGraphicFramePr>
        <p:xfrm>
          <a:off x="4028662" y="1011986"/>
          <a:ext cx="7830143" cy="4743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06">
                  <a:extLst>
                    <a:ext uri="{9D8B030D-6E8A-4147-A177-3AD203B41FA5}">
                      <a16:colId xmlns:a16="http://schemas.microsoft.com/office/drawing/2014/main" val="130588481"/>
                    </a:ext>
                  </a:extLst>
                </a:gridCol>
                <a:gridCol w="2042854">
                  <a:extLst>
                    <a:ext uri="{9D8B030D-6E8A-4147-A177-3AD203B41FA5}">
                      <a16:colId xmlns:a16="http://schemas.microsoft.com/office/drawing/2014/main" val="3337576173"/>
                    </a:ext>
                  </a:extLst>
                </a:gridCol>
                <a:gridCol w="1789043">
                  <a:extLst>
                    <a:ext uri="{9D8B030D-6E8A-4147-A177-3AD203B41FA5}">
                      <a16:colId xmlns:a16="http://schemas.microsoft.com/office/drawing/2014/main" val="1051452793"/>
                    </a:ext>
                  </a:extLst>
                </a:gridCol>
                <a:gridCol w="2317240">
                  <a:extLst>
                    <a:ext uri="{9D8B030D-6E8A-4147-A177-3AD203B41FA5}">
                      <a16:colId xmlns:a16="http://schemas.microsoft.com/office/drawing/2014/main" val="452017671"/>
                    </a:ext>
                  </a:extLst>
                </a:gridCol>
              </a:tblGrid>
              <a:tr h="517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Year Range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none" strike="noStrike" dirty="0">
                          <a:effectLst/>
                        </a:rPr>
                        <a:t>SR4 Harness Description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SR4 SKU</a:t>
                      </a:r>
                      <a:endParaRPr lang="en-US" sz="1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Cable Type</a:t>
                      </a:r>
                      <a:endParaRPr lang="en-US" sz="13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538502"/>
                  </a:ext>
                </a:extLst>
              </a:tr>
              <a:tr h="142774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2017-2018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(1</a:t>
                      </a:r>
                      <a:r>
                        <a:rPr lang="en-US" sz="1300" baseline="30000" dirty="0"/>
                        <a:t>st  </a:t>
                      </a:r>
                      <a:r>
                        <a:rPr lang="en-US" sz="1300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Type A Deutsch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 inside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104-0009-0007-00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2931300"/>
                  </a:ext>
                </a:extLst>
              </a:tr>
              <a:tr h="13760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2017-2018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(2</a:t>
                      </a:r>
                      <a:r>
                        <a:rPr lang="en-US" sz="1300" baseline="30000" dirty="0"/>
                        <a:t>nd </a:t>
                      </a:r>
                      <a:r>
                        <a:rPr lang="en-US" sz="1300" dirty="0"/>
                        <a:t>choice)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Delphi purple inside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104-0009-0009-00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889609"/>
                  </a:ext>
                </a:extLst>
              </a:tr>
              <a:tr h="1421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Anthem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Type A Deutsch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orange inside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104-0009-0007-00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3011037"/>
                  </a:ext>
                </a:extLst>
              </a:tr>
            </a:tbl>
          </a:graphicData>
        </a:graphic>
      </p:graphicFrame>
      <p:sp>
        <p:nvSpPr>
          <p:cNvPr id="16" name="Title 12"/>
          <p:cNvSpPr txBox="1">
            <a:spLocks/>
          </p:cNvSpPr>
          <p:nvPr/>
        </p:nvSpPr>
        <p:spPr>
          <a:xfrm>
            <a:off x="391090" y="302495"/>
            <a:ext cx="5245623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Cable Guide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47" y="4395132"/>
            <a:ext cx="1430476" cy="12611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997" y="1609820"/>
            <a:ext cx="1430476" cy="126115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761" y="3059582"/>
            <a:ext cx="1244947" cy="12055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160F906-05D7-400E-95C8-73833DF1B206}"/>
              </a:ext>
            </a:extLst>
          </p:cNvPr>
          <p:cNvSpPr/>
          <p:nvPr/>
        </p:nvSpPr>
        <p:spPr>
          <a:xfrm>
            <a:off x="568899" y="5320139"/>
            <a:ext cx="33956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TerraPro</a:t>
            </a:r>
          </a:p>
          <a:p>
            <a:pPr algn="ctr"/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Spli</a:t>
            </a:r>
            <a:r>
              <a:rPr lang="en-US" sz="13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 windshield)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044574"/>
              </p:ext>
            </p:extLst>
          </p:nvPr>
        </p:nvGraphicFramePr>
        <p:xfrm>
          <a:off x="501922" y="1534493"/>
          <a:ext cx="3423441" cy="378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5282280" imgH="5841000" progId="">
                  <p:embed/>
                </p:oleObj>
              </mc:Choice>
              <mc:Fallback>
                <p:oleObj r:id="rId5" imgW="5282280" imgH="5841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922" y="1534493"/>
                        <a:ext cx="3423441" cy="378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307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023" y="2605444"/>
            <a:ext cx="179814" cy="2809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415478" y="2169907"/>
            <a:ext cx="151412" cy="3532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69" y="1469969"/>
            <a:ext cx="278016" cy="57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54" y="1467734"/>
            <a:ext cx="289600" cy="57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2829" y="2151139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84445" y="1574859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center windshield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08312" y="1575185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88462" y="2566189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36025" y="1926774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11605" y="1819159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center windshield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113502" y="1284801"/>
            <a:ext cx="9932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Center headliner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31947" y="2582397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52" y="5377192"/>
            <a:ext cx="179814" cy="2809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431082" y="4941655"/>
            <a:ext cx="151412" cy="35329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11" y="4241717"/>
            <a:ext cx="278016" cy="5792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96" y="4239482"/>
            <a:ext cx="289600" cy="5792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638433" y="4922887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Bottom A-pillar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60587" y="4346607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Forward Cam</a:t>
            </a:r>
          </a:p>
          <a:p>
            <a:pPr algn="r"/>
            <a:r>
              <a:rPr lang="en-US" sz="1100" dirty="0"/>
              <a:t>Right of split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84454" y="4346933"/>
            <a:ext cx="13600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Right of Forward Cam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075491" y="5337937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Right of steering wheel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244550" y="4560155"/>
            <a:ext cx="10576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Forward Cam</a:t>
            </a:r>
          </a:p>
          <a:p>
            <a:r>
              <a:rPr lang="en-US" sz="1100" dirty="0"/>
              <a:t>Right of split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119983" y="3983757"/>
            <a:ext cx="99327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Cab Cam</a:t>
            </a:r>
          </a:p>
          <a:p>
            <a:r>
              <a:rPr lang="en-US" sz="1100" dirty="0"/>
              <a:t>Center headliner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14628" y="5344413"/>
            <a:ext cx="137653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Keypad</a:t>
            </a:r>
          </a:p>
          <a:p>
            <a:r>
              <a:rPr lang="en-US" sz="1100" dirty="0"/>
              <a:t>Left of steering wheel</a:t>
            </a:r>
          </a:p>
        </p:txBody>
      </p:sp>
      <p:sp>
        <p:nvSpPr>
          <p:cNvPr id="51" name="Title 12"/>
          <p:cNvSpPr txBox="1">
            <a:spLocks/>
          </p:cNvSpPr>
          <p:nvPr/>
        </p:nvSpPr>
        <p:spPr>
          <a:xfrm>
            <a:off x="391089" y="302495"/>
            <a:ext cx="8002284" cy="9029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 (all years)</a:t>
            </a:r>
          </a:p>
          <a:p>
            <a:r>
              <a:rPr lang="en-US" sz="15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camera mounting (flat/split windshield), sensor bar, and keypad locations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04990" y="370092"/>
            <a:ext cx="3094942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300" b="1" dirty="0"/>
              <a:t>Note: Any combination of these mounting locations are approved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956" y="3995452"/>
            <a:ext cx="317801" cy="2860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14" y="1243195"/>
            <a:ext cx="317801" cy="286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812406" y="1956757"/>
            <a:ext cx="154291" cy="360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21" y="2582397"/>
            <a:ext cx="198615" cy="310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45" y="5348074"/>
            <a:ext cx="198615" cy="31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09" y="1511982"/>
            <a:ext cx="238996" cy="51955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814" y="4249499"/>
            <a:ext cx="238996" cy="519557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178890" y="981217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Flat windshield  - </a:t>
            </a:r>
            <a:r>
              <a:rPr lang="en-US" sz="1600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78889" y="3749337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Split windshield  - </a:t>
            </a:r>
            <a:r>
              <a:rPr lang="en-US" sz="1600" b="0" dirty="0">
                <a:solidFill>
                  <a:schemeClr val="accent1"/>
                </a:solidFill>
              </a:rPr>
              <a:t>Preferred locations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23708" y="979156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Flat windshield  - </a:t>
            </a:r>
            <a:r>
              <a:rPr lang="en-US" sz="1600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622582" y="3738044"/>
            <a:ext cx="4365601" cy="3385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pPr algn="l"/>
            <a:r>
              <a:rPr lang="en-US" sz="1600" dirty="0">
                <a:solidFill>
                  <a:schemeClr val="accent1"/>
                </a:solidFill>
              </a:rPr>
              <a:t>Split windshield  - </a:t>
            </a:r>
            <a:r>
              <a:rPr lang="en-US" sz="1600" b="0" dirty="0">
                <a:solidFill>
                  <a:schemeClr val="accent1"/>
                </a:solidFill>
              </a:rPr>
              <a:t>Alternative locations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66872" y="4648797"/>
            <a:ext cx="88690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Sensor Bar</a:t>
            </a:r>
          </a:p>
          <a:p>
            <a:r>
              <a:rPr lang="en-US" sz="1100" dirty="0"/>
              <a:t>Middle A-pillar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6843253" y="4678780"/>
            <a:ext cx="154291" cy="360013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9552461" y="2352134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663358" y="2368469"/>
            <a:ext cx="154291" cy="36001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9577906" y="5063351"/>
            <a:ext cx="102041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dirty="0"/>
              <a:t>Sensor Bar</a:t>
            </a:r>
          </a:p>
          <a:p>
            <a:pPr algn="r"/>
            <a:r>
              <a:rPr lang="en-US" sz="1100" dirty="0"/>
              <a:t>Bottom A-pillar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20000">
            <a:off x="10688803" y="5079686"/>
            <a:ext cx="154291" cy="3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70018"/>
              </p:ext>
            </p:extLst>
          </p:nvPr>
        </p:nvGraphicFramePr>
        <p:xfrm>
          <a:off x="588931" y="1699064"/>
          <a:ext cx="5265331" cy="2643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593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289738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8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0427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Dash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9-pin, Type 1, Flange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/>
                        <a:t>(104-0009-0018-00)</a:t>
                      </a:r>
                      <a:endParaRPr lang="en-US" sz="13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8722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Console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Panel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07" y="2562084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Oval 22"/>
          <p:cNvSpPr/>
          <p:nvPr/>
        </p:nvSpPr>
        <p:spPr>
          <a:xfrm>
            <a:off x="4047699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00796" y="1011033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6956411" y="1303928"/>
            <a:ext cx="307145" cy="294764"/>
          </a:xfrm>
          <a:prstGeom prst="wedgeEllipseCallout">
            <a:avLst>
              <a:gd name="adj1" fmla="val 3962"/>
              <a:gd name="adj2" fmla="val 57971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425511" y="1301695"/>
            <a:ext cx="307145" cy="294764"/>
          </a:xfrm>
          <a:prstGeom prst="wedgeEllipseCallout">
            <a:avLst>
              <a:gd name="adj1" fmla="val 434797"/>
              <a:gd name="adj2" fmla="val 42123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816126" y="2130184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609062" y="1030512"/>
            <a:ext cx="1449338" cy="565947"/>
          </a:xfrm>
          <a:prstGeom prst="wedgeRoundRectCallout">
            <a:avLst>
              <a:gd name="adj1" fmla="val -19118"/>
              <a:gd name="adj2" fmla="val 15253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93" y="3019383"/>
            <a:ext cx="317594" cy="406520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8728893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 Granite GU513/GU813 (2012-2018)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</p:spTree>
    <p:extLst>
      <p:ext uri="{BB962C8B-B14F-4D97-AF65-F5344CB8AC3E}">
        <p14:creationId xmlns:p14="http://schemas.microsoft.com/office/powerpoint/2010/main" val="98205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00" y="1692725"/>
            <a:ext cx="5878842" cy="3661153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535113"/>
              </p:ext>
            </p:extLst>
          </p:nvPr>
        </p:nvGraphicFramePr>
        <p:xfrm>
          <a:off x="588931" y="1699064"/>
          <a:ext cx="5276848" cy="288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42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1925477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  <a:gridCol w="1978229">
                  <a:extLst>
                    <a:ext uri="{9D8B030D-6E8A-4147-A177-3AD203B41FA5}">
                      <a16:colId xmlns:a16="http://schemas.microsoft.com/office/drawing/2014/main" val="4032501752"/>
                    </a:ext>
                  </a:extLst>
                </a:gridCol>
              </a:tblGrid>
              <a:tr h="48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Secondary 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0427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Dash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2012-2018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Driver-side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9-pin, Type 1, Flange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dirty="0"/>
                        <a:t>(104-0009-0018-00)</a:t>
                      </a:r>
                      <a:endParaRPr lang="en-US" sz="13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28600" algn="ctr"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2019-present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Next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</a:rPr>
                        <a:t> to fuse box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Delphi purple inside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8722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Console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box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107" y="3063991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Oval 22"/>
          <p:cNvSpPr/>
          <p:nvPr/>
        </p:nvSpPr>
        <p:spPr>
          <a:xfrm>
            <a:off x="274442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51376" y="1011033"/>
            <a:ext cx="1244530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7473251" y="1303928"/>
            <a:ext cx="307145" cy="294764"/>
          </a:xfrm>
          <a:prstGeom prst="wedgeEllipseCallout">
            <a:avLst>
              <a:gd name="adj1" fmla="val -155679"/>
              <a:gd name="adj2" fmla="val 84496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7942351" y="1301695"/>
            <a:ext cx="307145" cy="294764"/>
          </a:xfrm>
          <a:prstGeom prst="wedgeEllipseCallout">
            <a:avLst>
              <a:gd name="adj1" fmla="val 180234"/>
              <a:gd name="adj2" fmla="val 54712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92725" y="3063991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917398" y="1032745"/>
            <a:ext cx="1538044" cy="565947"/>
          </a:xfrm>
          <a:prstGeom prst="wedgeRoundRectCallout">
            <a:avLst>
              <a:gd name="adj1" fmla="val -20167"/>
              <a:gd name="adj2" fmla="val 31410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14" name="Oval 13"/>
          <p:cNvSpPr/>
          <p:nvPr/>
        </p:nvSpPr>
        <p:spPr>
          <a:xfrm>
            <a:off x="4714399" y="1451573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9840718" y="5418219"/>
            <a:ext cx="307145" cy="294764"/>
          </a:xfrm>
          <a:prstGeom prst="wedgeEllipseCallout">
            <a:avLst>
              <a:gd name="adj1" fmla="val -26297"/>
              <a:gd name="adj2" fmla="val -750535"/>
            </a:avLst>
          </a:prstGeom>
          <a:solidFill>
            <a:schemeClr val="accent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19" y="3891455"/>
            <a:ext cx="317594" cy="406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19" y="3077933"/>
            <a:ext cx="429244" cy="347688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5227833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Mack Anthem Series (2012-2019)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</p:spTree>
    <p:extLst>
      <p:ext uri="{BB962C8B-B14F-4D97-AF65-F5344CB8AC3E}">
        <p14:creationId xmlns:p14="http://schemas.microsoft.com/office/powerpoint/2010/main" val="205668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46240"/>
              </p:ext>
            </p:extLst>
          </p:nvPr>
        </p:nvGraphicFramePr>
        <p:xfrm>
          <a:off x="588931" y="1699064"/>
          <a:ext cx="5271626" cy="265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461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3077165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</a:tblGrid>
              <a:tr h="4812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0427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Driver-side,</a:t>
                      </a:r>
                      <a:r>
                        <a:rPr lang="en-US" sz="13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behind instrument panel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62305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en-US" sz="13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fuse box</a:t>
                      </a:r>
                      <a:endParaRPr lang="en-US" sz="1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J-1939, 2 Pin Delphi (purple inside)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10</a:t>
                      </a:r>
                      <a:r>
                        <a:rPr lang="en-US" sz="1400" dirty="0"/>
                        <a:t>4-0009-0009-00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87225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Console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box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89" y="2172290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Oval 22"/>
          <p:cNvSpPr/>
          <p:nvPr/>
        </p:nvSpPr>
        <p:spPr>
          <a:xfrm>
            <a:off x="4192435" y="1481198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27496" y="4100214"/>
            <a:ext cx="1101682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8883111" y="4141321"/>
            <a:ext cx="307145" cy="294764"/>
          </a:xfrm>
          <a:prstGeom prst="wedgeEllipseCallout">
            <a:avLst>
              <a:gd name="adj1" fmla="val -293747"/>
              <a:gd name="adj2" fmla="val -638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9352211" y="4139088"/>
            <a:ext cx="307145" cy="294764"/>
          </a:xfrm>
          <a:prstGeom prst="wedgeEllipseCallout">
            <a:avLst>
              <a:gd name="adj1" fmla="val 7649"/>
              <a:gd name="adj2" fmla="val -59482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01685" y="2115962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8527193" y="1007590"/>
            <a:ext cx="1615428" cy="588869"/>
          </a:xfrm>
          <a:prstGeom prst="wedgeRoundRectCallout">
            <a:avLst>
              <a:gd name="adj1" fmla="val -17021"/>
              <a:gd name="adj2" fmla="val 14535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189" y="2143846"/>
            <a:ext cx="429244" cy="347688"/>
          </a:xfrm>
          <a:prstGeom prst="rect">
            <a:avLst/>
          </a:prstGeom>
        </p:spPr>
      </p:pic>
      <p:sp>
        <p:nvSpPr>
          <p:cNvPr id="33" name="Title 12"/>
          <p:cNvSpPr txBox="1">
            <a:spLocks/>
          </p:cNvSpPr>
          <p:nvPr/>
        </p:nvSpPr>
        <p:spPr>
          <a:xfrm>
            <a:off x="391089" y="302496"/>
            <a:ext cx="8728893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2500" dirty="0">
                <a:solidFill>
                  <a:schemeClr val="accent1"/>
                </a:solidFill>
                <a:latin typeface="+mj-lt"/>
              </a:rPr>
              <a:t>Mack Pinnacle CXU613 (2014-2018)</a:t>
            </a:r>
          </a:p>
          <a:p>
            <a:r>
              <a:rPr lang="en-US" sz="1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</p:spTree>
    <p:extLst>
      <p:ext uri="{BB962C8B-B14F-4D97-AF65-F5344CB8AC3E}">
        <p14:creationId xmlns:p14="http://schemas.microsoft.com/office/powerpoint/2010/main" val="49275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265569" y="973237"/>
            <a:ext cx="1241252" cy="647752"/>
          </a:xfrm>
          <a:prstGeom prst="rect">
            <a:avLst/>
          </a:prstGeom>
          <a:solidFill>
            <a:schemeClr val="bg1"/>
          </a:solidFill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2014-2018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00" y="1692725"/>
            <a:ext cx="5878842" cy="3661153"/>
          </a:xfrm>
          <a:prstGeom prst="rect">
            <a:avLst/>
          </a:prstGeom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61088"/>
              </p:ext>
            </p:extLst>
          </p:nvPr>
        </p:nvGraphicFramePr>
        <p:xfrm>
          <a:off x="588931" y="1699064"/>
          <a:ext cx="5276848" cy="3394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142">
                  <a:extLst>
                    <a:ext uri="{9D8B030D-6E8A-4147-A177-3AD203B41FA5}">
                      <a16:colId xmlns:a16="http://schemas.microsoft.com/office/drawing/2014/main" val="3056407122"/>
                    </a:ext>
                  </a:extLst>
                </a:gridCol>
                <a:gridCol w="1925477">
                  <a:extLst>
                    <a:ext uri="{9D8B030D-6E8A-4147-A177-3AD203B41FA5}">
                      <a16:colId xmlns:a16="http://schemas.microsoft.com/office/drawing/2014/main" val="354777736"/>
                    </a:ext>
                  </a:extLst>
                </a:gridCol>
                <a:gridCol w="1978229">
                  <a:extLst>
                    <a:ext uri="{9D8B030D-6E8A-4147-A177-3AD203B41FA5}">
                      <a16:colId xmlns:a16="http://schemas.microsoft.com/office/drawing/2014/main" val="4032501752"/>
                    </a:ext>
                  </a:extLst>
                </a:gridCol>
              </a:tblGrid>
              <a:tr h="50541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Component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Primary </a:t>
                      </a:r>
                      <a:r>
                        <a:rPr lang="en-US" sz="1300" baseline="0" dirty="0"/>
                        <a:t>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/>
                        <a:t>Secondary location</a:t>
                      </a:r>
                      <a:endParaRPr lang="en-US" sz="13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6948985"/>
                  </a:ext>
                </a:extLst>
              </a:tr>
              <a:tr h="63462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Controller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 Dash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Left of steering column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3337146"/>
                  </a:ext>
                </a:extLst>
              </a:tr>
              <a:tr h="118439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ECU Port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-22860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2014-2018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Next to fuse box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J-1939, 2 Pin Delphi (purple inside)</a:t>
                      </a:r>
                    </a:p>
                    <a:p>
                      <a:pPr marL="0" lvl="0" indent="-228600" algn="ctr">
                        <a:buNone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104-0009-0009-00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2003-2013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Driver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</a:rPr>
                        <a:t>-side, under dash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J-1939, 9 Pin Type 1, Flange black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chemeClr val="tx1"/>
                          </a:solidFill>
                        </a:rPr>
                        <a:t>104-0009-0018-00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01122"/>
                  </a:ext>
                </a:extLst>
              </a:tr>
              <a:tr h="92830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Wiring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Constant, True Ignition,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chemeClr val="tx1"/>
                          </a:solidFill>
                        </a:rPr>
                        <a:t>&amp; Ground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Center Console</a:t>
                      </a:r>
                    </a:p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Fuse box</a:t>
                      </a:r>
                      <a:r>
                        <a:rPr lang="en-US" sz="13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</a:t>
                      </a:r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ight of the driver’s seat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4566567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2744420" y="1436580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47580" y="1003481"/>
            <a:ext cx="1207748" cy="6173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2003-2013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8904477" y="1290667"/>
            <a:ext cx="307145" cy="294764"/>
          </a:xfrm>
          <a:prstGeom prst="wedgeEllipseCallout">
            <a:avLst>
              <a:gd name="adj1" fmla="val -483592"/>
              <a:gd name="adj2" fmla="val 71908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9373577" y="1288434"/>
            <a:ext cx="307145" cy="294764"/>
          </a:xfrm>
          <a:prstGeom prst="wedgeEllipseCallout">
            <a:avLst>
              <a:gd name="adj1" fmla="val -169251"/>
              <a:gd name="adj2" fmla="val 1208013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675171" y="4735739"/>
            <a:ext cx="1263711" cy="565947"/>
          </a:xfrm>
          <a:prstGeom prst="wedgeRoundRectCallout">
            <a:avLst>
              <a:gd name="adj1" fmla="val 66873"/>
              <a:gd name="adj2" fmla="val 120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+12v Constant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+12v True Ignition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(Chassis) Ground</a:t>
            </a:r>
          </a:p>
        </p:txBody>
      </p:sp>
      <p:sp>
        <p:nvSpPr>
          <p:cNvPr id="14" name="Oval 13"/>
          <p:cNvSpPr/>
          <p:nvPr/>
        </p:nvSpPr>
        <p:spPr>
          <a:xfrm>
            <a:off x="4714399" y="1451573"/>
            <a:ext cx="353683" cy="35368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50" y="3889528"/>
            <a:ext cx="317594" cy="40652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6697334" y="1284642"/>
            <a:ext cx="307145" cy="294764"/>
          </a:xfrm>
          <a:prstGeom prst="wedgeEllipseCallout">
            <a:avLst>
              <a:gd name="adj1" fmla="val 90435"/>
              <a:gd name="adj2" fmla="val 859230"/>
            </a:avLst>
          </a:prstGeom>
          <a:solidFill>
            <a:schemeClr val="accent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Title 12"/>
          <p:cNvSpPr txBox="1">
            <a:spLocks/>
          </p:cNvSpPr>
          <p:nvPr/>
        </p:nvSpPr>
        <p:spPr>
          <a:xfrm>
            <a:off x="391090" y="302496"/>
            <a:ext cx="5360354" cy="742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Franklin Gothic Medium Cond" charset="0"/>
                <a:ea typeface="Franklin Gothic Medium Cond" charset="0"/>
                <a:cs typeface="Franklin Gothic Medium Cond" charset="0"/>
              </a:defRPr>
            </a:lvl1pPr>
          </a:lstStyle>
          <a:p>
            <a:r>
              <a:rPr lang="en-US" sz="3200" dirty="0">
                <a:solidFill>
                  <a:schemeClr val="accent1"/>
                </a:solidFill>
                <a:latin typeface="+mj-lt"/>
              </a:rPr>
              <a:t>Mack TerraPro - MRU613 (2003-2018)</a:t>
            </a:r>
          </a:p>
          <a:p>
            <a:r>
              <a:rPr lang="en-US" sz="260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Approved controller, ECU, and wiring locations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44613" y="4951802"/>
            <a:ext cx="566565" cy="3755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FUSE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BOX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121" y="4984974"/>
            <a:ext cx="429244" cy="3476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070498" y="5286595"/>
            <a:ext cx="174936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CENTER CONSOLE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31" y="3519922"/>
            <a:ext cx="614289" cy="26291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0" name="Oval Callout 39"/>
          <p:cNvSpPr/>
          <p:nvPr/>
        </p:nvSpPr>
        <p:spPr>
          <a:xfrm>
            <a:off x="7247294" y="1291270"/>
            <a:ext cx="307145" cy="294764"/>
          </a:xfrm>
          <a:prstGeom prst="wedgeEllipseCallout">
            <a:avLst>
              <a:gd name="adj1" fmla="val 12772"/>
              <a:gd name="adj2" fmla="val 715362"/>
            </a:avLst>
          </a:prstGeom>
          <a:solidFill>
            <a:schemeClr val="accent2"/>
          </a:solidFill>
          <a:ln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47866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8"/>
  <p:tag name="ARTICULATE_DESIGN_ID_SMARTDRIVE CUSTOMER CONFERENCE" val="8LsGn4k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martDrive Customer Conference">
  <a:themeElements>
    <a:clrScheme name="Omnitracs">
      <a:dk1>
        <a:srgbClr val="40403F"/>
      </a:dk1>
      <a:lt1>
        <a:srgbClr val="FFFFFF"/>
      </a:lt1>
      <a:dk2>
        <a:srgbClr val="6D6D6D"/>
      </a:dk2>
      <a:lt2>
        <a:srgbClr val="E7E6E6"/>
      </a:lt2>
      <a:accent1>
        <a:srgbClr val="3A1253"/>
      </a:accent1>
      <a:accent2>
        <a:srgbClr val="00AE44"/>
      </a:accent2>
      <a:accent3>
        <a:srgbClr val="009ADE"/>
      </a:accent3>
      <a:accent4>
        <a:srgbClr val="194F90"/>
      </a:accent4>
      <a:accent5>
        <a:srgbClr val="E87100"/>
      </a:accent5>
      <a:accent6>
        <a:srgbClr val="6E7170"/>
      </a:accent6>
      <a:hlink>
        <a:srgbClr val="3A1253"/>
      </a:hlink>
      <a:folHlink>
        <a:srgbClr val="3A1253"/>
      </a:folHlink>
    </a:clrScheme>
    <a:fontScheme name="Personalizado 1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F08099B43DA4DB2C8E5E939F9F57C" ma:contentTypeVersion="12" ma:contentTypeDescription="Create a new document." ma:contentTypeScope="" ma:versionID="00df0c02ee15d501df0c3daeed936f5e">
  <xsd:schema xmlns:xsd="http://www.w3.org/2001/XMLSchema" xmlns:xs="http://www.w3.org/2001/XMLSchema" xmlns:p="http://schemas.microsoft.com/office/2006/metadata/properties" xmlns:ns2="c59bf81c-2e23-4346-9125-d512ce6dc9c8" xmlns:ns3="d17090f5-aa4d-4ff4-bc11-2a4d491e4967" targetNamespace="http://schemas.microsoft.com/office/2006/metadata/properties" ma:root="true" ma:fieldsID="022e54a48a695955160359fe04aa5a10" ns2:_="" ns3:_="">
    <xsd:import namespace="c59bf81c-2e23-4346-9125-d512ce6dc9c8"/>
    <xsd:import namespace="d17090f5-aa4d-4ff4-bc11-2a4d491e49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bf81c-2e23-4346-9125-d512ce6dc9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090f5-aa4d-4ff4-bc11-2a4d491e49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134B19-DE83-4C8D-9BAB-D326EADC3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bf81c-2e23-4346-9125-d512ce6dc9c8"/>
    <ds:schemaRef ds:uri="d17090f5-aa4d-4ff4-bc11-2a4d491e49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426B7C-D359-411A-BFDE-08C16162846C}">
  <ds:schemaRefs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7EF71E-23C3-4217-8D59-56CEEBF685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836</Words>
  <Application>Microsoft Macintosh PowerPoint</Application>
  <PresentationFormat>Widescreen</PresentationFormat>
  <Paragraphs>271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Franklin Gothic Medium Cond</vt:lpstr>
      <vt:lpstr>Helvetica LT Std</vt:lpstr>
      <vt:lpstr>HelveticaNeueLT Std</vt:lpstr>
      <vt:lpstr>Wingdings</vt:lpstr>
      <vt:lpstr>SmartDrive Customer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Peacock</dc:creator>
  <cp:lastModifiedBy>Tania Salazar</cp:lastModifiedBy>
  <cp:revision>465</cp:revision>
  <cp:lastPrinted>2018-06-19T20:24:08Z</cp:lastPrinted>
  <dcterms:created xsi:type="dcterms:W3CDTF">2017-03-31T20:37:59Z</dcterms:created>
  <dcterms:modified xsi:type="dcterms:W3CDTF">2021-04-22T17:57:19Z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A0C22214-1544-4A22-A887-3662683E9367</vt:lpwstr>
  </property>
  <property fmtid="{D5CDD505-2E9C-101B-9397-08002B2CF9AE}" pid="3" name="ArticulatePath">
    <vt:lpwstr>Shawcor - SmartDrive Visit MAY2018</vt:lpwstr>
  </property>
  <property fmtid="{D5CDD505-2E9C-101B-9397-08002B2CF9AE}" pid="4" name="ContentTypeId">
    <vt:lpwstr>0x010100695F08099B43DA4DB2C8E5E939F9F57C</vt:lpwstr>
  </property>
</Properties>
</file>