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393" r:id="rId5"/>
    <p:sldId id="313" r:id="rId6"/>
    <p:sldId id="410" r:id="rId7"/>
    <p:sldId id="402" r:id="rId8"/>
    <p:sldId id="403" r:id="rId9"/>
    <p:sldId id="416" r:id="rId10"/>
    <p:sldId id="417" r:id="rId11"/>
  </p:sldIdLst>
  <p:sldSz cx="12192000" cy="6858000"/>
  <p:notesSz cx="6950075" cy="923607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368205-997A-4432-B86A-A3DA1C51CAEF}">
          <p14:sldIdLst>
            <p14:sldId id="393"/>
            <p14:sldId id="313"/>
            <p14:sldId id="410"/>
            <p14:sldId id="402"/>
            <p14:sldId id="403"/>
            <p14:sldId id="416"/>
            <p14:sldId id="4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48"/>
    <a:srgbClr val="FFB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/>
    <p:restoredTop sz="96265" autoAdjust="0"/>
  </p:normalViewPr>
  <p:slideViewPr>
    <p:cSldViewPr snapToGrid="0" snapToObjects="1">
      <p:cViewPr varScale="1">
        <p:scale>
          <a:sx n="106" d="100"/>
          <a:sy n="106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F2D4C77-2B7F-9543-9AAD-D9040375BB5B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219A76B-568E-DE4B-BEE2-CE4DBA092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5715" y="779463"/>
            <a:ext cx="456949" cy="365125"/>
          </a:xfrm>
          <a:prstGeom prst="rect">
            <a:avLst/>
          </a:prstGeom>
        </p:spPr>
        <p:txBody>
          <a:bodyPr/>
          <a:lstStyle/>
          <a:p>
            <a:fld id="{4AA77241-B646-5645-BA81-2F20FADA8E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0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787233" y="3013367"/>
            <a:ext cx="8645236" cy="45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83768" y="4391895"/>
            <a:ext cx="8645236" cy="45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28470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4197755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58" y="4188876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6" y="1432182"/>
            <a:ext cx="4358149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1432182"/>
            <a:ext cx="4358149" cy="2164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160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111496"/>
            <a:ext cx="12192000" cy="174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5715" y="779463"/>
            <a:ext cx="456949" cy="365125"/>
          </a:xfrm>
          <a:prstGeom prst="rect">
            <a:avLst/>
          </a:prstGeom>
        </p:spPr>
        <p:txBody>
          <a:bodyPr/>
          <a:lstStyle/>
          <a:p>
            <a:fld id="{4AA77241-B646-5645-BA81-2F20FADA8E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15049"/>
            <a:ext cx="12192000" cy="3842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6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41722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4104991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58" y="4096112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6" y="1339418"/>
            <a:ext cx="4358149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1339418"/>
            <a:ext cx="4358149" cy="2164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6824" y="365126"/>
            <a:ext cx="6521814" cy="3624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makemodel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5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41722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6" y="2215319"/>
            <a:ext cx="4358149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2215319"/>
            <a:ext cx="4358149" cy="2164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6824" y="365126"/>
            <a:ext cx="6521814" cy="3624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makemodel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8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6824" y="365126"/>
            <a:ext cx="6521814" cy="3624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Make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72" y="1714291"/>
            <a:ext cx="5448463" cy="4230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0" name="Title 1"/>
          <p:cNvSpPr txBox="1">
            <a:spLocks/>
          </p:cNvSpPr>
          <p:nvPr userDrawn="1"/>
        </p:nvSpPr>
        <p:spPr>
          <a:xfrm>
            <a:off x="500940" y="727595"/>
            <a:ext cx="5146099" cy="34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0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Controller, ECU, and wiring locations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5414" y="1726650"/>
            <a:ext cx="5834593" cy="2259186"/>
          </a:xfrm>
          <a:prstGeom prst="rect">
            <a:avLst/>
          </a:prstGeom>
          <a:ln w="254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5651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3415" y="1078523"/>
            <a:ext cx="5533293" cy="490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61176" y="5589767"/>
            <a:ext cx="2122998" cy="56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6824" y="365126"/>
            <a:ext cx="6521814" cy="3624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Make Model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5414" y="1726650"/>
            <a:ext cx="5834593" cy="2259186"/>
          </a:xfrm>
          <a:prstGeom prst="rect">
            <a:avLst/>
          </a:prstGeom>
          <a:ln w="254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2471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6824" y="365126"/>
            <a:ext cx="6521814" cy="3624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Make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454" y="1726649"/>
            <a:ext cx="5448463" cy="4230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1" y="1726649"/>
            <a:ext cx="5146098" cy="3300671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 userDrawn="1"/>
        </p:nvSpPr>
        <p:spPr>
          <a:xfrm>
            <a:off x="500940" y="727595"/>
            <a:ext cx="5146099" cy="34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0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Camera, sensor</a:t>
            </a:r>
            <a:r>
              <a:rPr lang="en-US" sz="2000" b="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 bar, and keypad locations</a:t>
            </a:r>
            <a:endParaRPr lang="en-US" sz="2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4952365" y="6002900"/>
            <a:ext cx="2287269" cy="7265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25" y="365126"/>
            <a:ext cx="11198352" cy="4143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24" y="1825625"/>
            <a:ext cx="11198352" cy="41315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5715" y="779463"/>
            <a:ext cx="456949" cy="365125"/>
          </a:xfrm>
          <a:prstGeom prst="rect">
            <a:avLst/>
          </a:prstGeom>
        </p:spPr>
        <p:txBody>
          <a:bodyPr/>
          <a:lstStyle/>
          <a:p>
            <a:fld id="{4AA77241-B646-5645-BA81-2F20FADA8ECC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96824" y="365125"/>
            <a:ext cx="11198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22C89FF-E8FB-B14D-BCC6-54588488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365125"/>
            <a:ext cx="11198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340FDB-CDEB-3048-BEE6-9F191862603C}"/>
              </a:ext>
            </a:extLst>
          </p:cNvPr>
          <p:cNvSpPr/>
          <p:nvPr userDrawn="1"/>
        </p:nvSpPr>
        <p:spPr>
          <a:xfrm>
            <a:off x="341832" y="5957180"/>
            <a:ext cx="2281727" cy="80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720BFE2-E8BC-1C49-9C0D-21271C084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24" y="1825625"/>
            <a:ext cx="11198352" cy="413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15">
            <a:extLst>
              <a:ext uri="{FF2B5EF4-FFF2-40B4-BE49-F238E27FC236}">
                <a16:creationId xmlns:a16="http://schemas.microsoft.com/office/drawing/2014/main" id="{8328C359-F0A8-A646-A552-1812228B9BE1}"/>
              </a:ext>
            </a:extLst>
          </p:cNvPr>
          <p:cNvSpPr txBox="1">
            <a:spLocks/>
          </p:cNvSpPr>
          <p:nvPr userDrawn="1"/>
        </p:nvSpPr>
        <p:spPr>
          <a:xfrm>
            <a:off x="307657" y="6472790"/>
            <a:ext cx="8633321" cy="184666"/>
          </a:xfrm>
          <a:prstGeom prst="rect">
            <a:avLst/>
          </a:prstGeom>
        </p:spPr>
        <p:txBody>
          <a:bodyPr wrap="square" lIns="91440" tIns="45720" rIns="91440" bIns="45720" anchor="ctr" anchorCtr="0">
            <a:spAutoFit/>
          </a:bodyPr>
          <a:lstStyle>
            <a:lvl1pPr>
              <a:defRPr sz="6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tx2"/>
                </a:solidFill>
                <a:effectLst/>
                <a:latin typeface="HelveticaNeueLT Std" panose="020B0604020202020204" pitchFamily="34" charset="77"/>
                <a:ea typeface="+mn-ea"/>
                <a:cs typeface="+mn-cs"/>
              </a:rPr>
              <a:t>COPYRIGHT © 2021 OMNITRACS, LLC. ALL RIGHTS RESERVED.    |    MAY CONTAIN U.S. AND INTERNATIONAL EXPORT CONTROLLED INFORMATION</a:t>
            </a:r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256DC911-43C0-754F-9E87-6C86DC99B8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11" y="6266026"/>
            <a:ext cx="1723767" cy="488401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2" r:id="rId3"/>
    <p:sldLayoutId id="2147483673" r:id="rId4"/>
    <p:sldLayoutId id="2147483671" r:id="rId5"/>
    <p:sldLayoutId id="2147483670" r:id="rId6"/>
    <p:sldLayoutId id="2147483663" r:id="rId7"/>
    <p:sldLayoutId id="2147483650" r:id="rId8"/>
    <p:sldLayoutId id="2147483664" r:id="rId9"/>
    <p:sldLayoutId id="2147483675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257330" y="5059986"/>
            <a:ext cx="6219671" cy="724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International DuraStar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330" y="5507724"/>
            <a:ext cx="5744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Manufactured 2001-2019. Replaced by International MV Series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SPEC GUIDE HEAVY DUTY VEHICLE (U.S.)</a:t>
            </a:r>
          </a:p>
        </p:txBody>
      </p:sp>
    </p:spTree>
    <p:extLst>
      <p:ext uri="{BB962C8B-B14F-4D97-AF65-F5344CB8AC3E}">
        <p14:creationId xmlns:p14="http://schemas.microsoft.com/office/powerpoint/2010/main" val="77032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391090" y="302495"/>
            <a:ext cx="5245623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International DuraStar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Cable Guide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D3D878-0D05-49C8-8BBE-4AC31654AA9B}"/>
              </a:ext>
            </a:extLst>
          </p:cNvPr>
          <p:cNvSpPr/>
          <p:nvPr/>
        </p:nvSpPr>
        <p:spPr>
          <a:xfrm>
            <a:off x="358365" y="4416677"/>
            <a:ext cx="44246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Durastar</a:t>
            </a:r>
          </a:p>
          <a:p>
            <a:pPr algn="ctr"/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(Flat windshield)</a:t>
            </a:r>
          </a:p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Produced 2001-2019</a:t>
            </a:r>
          </a:p>
          <a:p>
            <a:pPr algn="ctr"/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Replaced by International MV Series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802913"/>
              </p:ext>
            </p:extLst>
          </p:nvPr>
        </p:nvGraphicFramePr>
        <p:xfrm>
          <a:off x="460500" y="1521333"/>
          <a:ext cx="4335223" cy="289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7949160" imgH="5307840" progId="">
                  <p:embed/>
                </p:oleObj>
              </mc:Choice>
              <mc:Fallback>
                <p:oleObj r:id="rId3" imgW="7949160" imgH="5307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500" y="1521333"/>
                        <a:ext cx="4335223" cy="289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262745-3394-4B86-95B4-DF69A35A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54524"/>
              </p:ext>
            </p:extLst>
          </p:nvPr>
        </p:nvGraphicFramePr>
        <p:xfrm>
          <a:off x="4858105" y="1527141"/>
          <a:ext cx="7000700" cy="319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680">
                  <a:extLst>
                    <a:ext uri="{9D8B030D-6E8A-4147-A177-3AD203B41FA5}">
                      <a16:colId xmlns:a16="http://schemas.microsoft.com/office/drawing/2014/main" val="130588481"/>
                    </a:ext>
                  </a:extLst>
                </a:gridCol>
                <a:gridCol w="2224792">
                  <a:extLst>
                    <a:ext uri="{9D8B030D-6E8A-4147-A177-3AD203B41FA5}">
                      <a16:colId xmlns:a16="http://schemas.microsoft.com/office/drawing/2014/main" val="3337576173"/>
                    </a:ext>
                  </a:extLst>
                </a:gridCol>
                <a:gridCol w="1830746">
                  <a:extLst>
                    <a:ext uri="{9D8B030D-6E8A-4147-A177-3AD203B41FA5}">
                      <a16:colId xmlns:a16="http://schemas.microsoft.com/office/drawing/2014/main" val="1051452793"/>
                    </a:ext>
                  </a:extLst>
                </a:gridCol>
                <a:gridCol w="1692482">
                  <a:extLst>
                    <a:ext uri="{9D8B030D-6E8A-4147-A177-3AD203B41FA5}">
                      <a16:colId xmlns:a16="http://schemas.microsoft.com/office/drawing/2014/main" val="452017671"/>
                    </a:ext>
                  </a:extLst>
                </a:gridCol>
              </a:tblGrid>
              <a:tr h="488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Year Range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SR4 Harness Description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SR4 SKU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Cable Type</a:t>
                      </a:r>
                      <a:endParaRPr lang="en-US" sz="13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538502"/>
                  </a:ext>
                </a:extLst>
              </a:tr>
              <a:tr h="13696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2001-2016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Released 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J-1939 and J1708</a:t>
                      </a:r>
                    </a:p>
                    <a:p>
                      <a:pPr algn="ctr"/>
                      <a:r>
                        <a:rPr lang="en-US" sz="1600" dirty="0"/>
                        <a:t>9 Pin Type 1, Black flange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104-0009-0018-00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889609"/>
                  </a:ext>
                </a:extLst>
              </a:tr>
              <a:tr h="13410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2017-2019</a:t>
                      </a:r>
                    </a:p>
                    <a:p>
                      <a:pPr algn="ctr"/>
                      <a:r>
                        <a:rPr lang="en-US" sz="1200" dirty="0"/>
                        <a:t>Last year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J-1939, 9 Pin Type 2, Green Flange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104-0009-0005-00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01103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57" y="3430551"/>
            <a:ext cx="1473762" cy="1189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57" y="2139758"/>
            <a:ext cx="1477965" cy="11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23" y="2691169"/>
            <a:ext cx="179814" cy="28095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1415478" y="2255632"/>
            <a:ext cx="151412" cy="3532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69" y="1612844"/>
            <a:ext cx="278016" cy="57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54" y="1610609"/>
            <a:ext cx="289600" cy="57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2829" y="2236864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Bottom A-pillar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84445" y="1717734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Forward Cam</a:t>
            </a:r>
          </a:p>
          <a:p>
            <a:pPr algn="r"/>
            <a:r>
              <a:rPr lang="en-US" sz="1100" dirty="0"/>
              <a:t>center windshield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08312" y="1718060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Right of Forward Cam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88462" y="2651914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Right of steering wheel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36025" y="2012499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Middle A-pillar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11605" y="1962034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Forward Cam</a:t>
            </a:r>
          </a:p>
          <a:p>
            <a:r>
              <a:rPr lang="en-US" sz="1100" dirty="0"/>
              <a:t>center windshield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13502" y="1427676"/>
            <a:ext cx="9932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Center headliner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31947" y="2668122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Left of steering wheel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52" y="5377192"/>
            <a:ext cx="179814" cy="2809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1402507" y="4941655"/>
            <a:ext cx="151412" cy="3532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11" y="4298867"/>
            <a:ext cx="278016" cy="5792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96" y="4296632"/>
            <a:ext cx="289600" cy="5792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609858" y="4922887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Bottom A-pillar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60587" y="4403757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Forward Cam</a:t>
            </a:r>
          </a:p>
          <a:p>
            <a:pPr algn="r"/>
            <a:r>
              <a:rPr lang="en-US" sz="1100" dirty="0"/>
              <a:t>Right of split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84454" y="4404083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Right of Forward Cam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75491" y="5337937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Right of steering wheel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244550" y="4617305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Forward Cam</a:t>
            </a:r>
          </a:p>
          <a:p>
            <a:r>
              <a:rPr lang="en-US" sz="1100" dirty="0"/>
              <a:t>Right of split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119983" y="4040907"/>
            <a:ext cx="9932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Center headliner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138428" y="5344413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Left of steering wheel</a:t>
            </a:r>
          </a:p>
        </p:txBody>
      </p:sp>
      <p:sp>
        <p:nvSpPr>
          <p:cNvPr id="51" name="Title 12"/>
          <p:cNvSpPr txBox="1">
            <a:spLocks/>
          </p:cNvSpPr>
          <p:nvPr/>
        </p:nvSpPr>
        <p:spPr>
          <a:xfrm>
            <a:off x="391089" y="302495"/>
            <a:ext cx="8002284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International DuraStar (2001-2019)</a:t>
            </a:r>
          </a:p>
          <a:p>
            <a:r>
              <a:rPr lang="en-US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camera mounting (flat/split windshield), sensor bar, and keypad locations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93373" y="379086"/>
            <a:ext cx="3094942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Note: Any combination of these mounting locations are approved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56" y="4052602"/>
            <a:ext cx="317801" cy="2860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14" y="1386070"/>
            <a:ext cx="317801" cy="286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6812406" y="2042482"/>
            <a:ext cx="154291" cy="360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21" y="2668122"/>
            <a:ext cx="198615" cy="3103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45" y="5348074"/>
            <a:ext cx="198615" cy="310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09" y="1654857"/>
            <a:ext cx="238996" cy="51955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14" y="4306649"/>
            <a:ext cx="238996" cy="51955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178890" y="1066942"/>
            <a:ext cx="4365601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sz="1600" dirty="0">
                <a:solidFill>
                  <a:schemeClr val="accent1"/>
                </a:solidFill>
              </a:rPr>
              <a:t>Flat windshield  - </a:t>
            </a:r>
            <a:r>
              <a:rPr lang="en-US" sz="1600" b="0" dirty="0">
                <a:solidFill>
                  <a:schemeClr val="accent1"/>
                </a:solidFill>
              </a:rPr>
              <a:t>Preferred locations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78889" y="3749337"/>
            <a:ext cx="4365601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sz="1600" dirty="0">
                <a:solidFill>
                  <a:schemeClr val="accent1"/>
                </a:solidFill>
              </a:rPr>
              <a:t>Split windshield  - </a:t>
            </a:r>
            <a:r>
              <a:rPr lang="en-US" sz="1600" b="0" dirty="0">
                <a:solidFill>
                  <a:schemeClr val="accent1"/>
                </a:solidFill>
              </a:rPr>
              <a:t>Preferred locations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23708" y="1064881"/>
            <a:ext cx="4365601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sz="1600" dirty="0">
                <a:solidFill>
                  <a:schemeClr val="accent1"/>
                </a:solidFill>
              </a:rPr>
              <a:t>Flat windshield  - </a:t>
            </a:r>
            <a:r>
              <a:rPr lang="en-US" sz="1600" b="0" dirty="0">
                <a:solidFill>
                  <a:schemeClr val="accent1"/>
                </a:solidFill>
              </a:rPr>
              <a:t>Alternative locations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622582" y="3738044"/>
            <a:ext cx="4365601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sz="1600" dirty="0">
                <a:solidFill>
                  <a:schemeClr val="accent1"/>
                </a:solidFill>
              </a:rPr>
              <a:t>Split windshield  - </a:t>
            </a:r>
            <a:r>
              <a:rPr lang="en-US" sz="1600" b="0" dirty="0">
                <a:solidFill>
                  <a:schemeClr val="accent1"/>
                </a:solidFill>
              </a:rPr>
              <a:t>Alternative locations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38297" y="4648797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Middle A-pillar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6814678" y="4678780"/>
            <a:ext cx="154291" cy="36001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9552461" y="2437859"/>
            <a:ext cx="102041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Sensor Bar</a:t>
            </a:r>
          </a:p>
          <a:p>
            <a:pPr algn="r"/>
            <a:r>
              <a:rPr lang="en-US" sz="1100" dirty="0"/>
              <a:t>Bottom A-pillar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0000">
            <a:off x="10663358" y="2454194"/>
            <a:ext cx="154291" cy="36001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9568381" y="5101451"/>
            <a:ext cx="102041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Sensor Bar</a:t>
            </a:r>
          </a:p>
          <a:p>
            <a:pPr algn="r"/>
            <a:r>
              <a:rPr lang="en-US" sz="1100" dirty="0"/>
              <a:t>Bottom A-pillar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0000">
            <a:off x="10679278" y="5117786"/>
            <a:ext cx="154291" cy="3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8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556338"/>
              </p:ext>
            </p:extLst>
          </p:nvPr>
        </p:nvGraphicFramePr>
        <p:xfrm>
          <a:off x="588931" y="1699064"/>
          <a:ext cx="5271626" cy="284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461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3077165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</a:tblGrid>
              <a:tr h="4812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60427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</a:t>
                      </a:r>
                      <a:r>
                        <a:rPr lang="en-US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console below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dash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62305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Driver-side bottom dash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J1708 &amp; J1939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Pin Type 1, Flange black</a:t>
                      </a:r>
                    </a:p>
                    <a:p>
                      <a:pPr marL="0" marR="0" lvl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(104-0009-0018-00)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87225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Constant, True Ignition,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&amp; Ground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Passenger-side</a:t>
                      </a:r>
                    </a:p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Fuse Box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93" y="2115962"/>
            <a:ext cx="614289" cy="2629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Oval 22"/>
          <p:cNvSpPr/>
          <p:nvPr/>
        </p:nvSpPr>
        <p:spPr>
          <a:xfrm>
            <a:off x="4116026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0900" y="825919"/>
            <a:ext cx="974785" cy="6883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6956411" y="1166142"/>
            <a:ext cx="307145" cy="294764"/>
          </a:xfrm>
          <a:prstGeom prst="wedgeEllipseCallout">
            <a:avLst>
              <a:gd name="adj1" fmla="val 3962"/>
              <a:gd name="adj2" fmla="val 5797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7425511" y="1163909"/>
            <a:ext cx="307145" cy="294764"/>
          </a:xfrm>
          <a:prstGeom prst="wedgeEllipseCallout">
            <a:avLst>
              <a:gd name="adj1" fmla="val 3334"/>
              <a:gd name="adj2" fmla="val 2908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47271" y="2317970"/>
            <a:ext cx="566565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721516" y="923351"/>
            <a:ext cx="1461399" cy="565947"/>
          </a:xfrm>
          <a:prstGeom prst="wedgeRoundRectCallout">
            <a:avLst>
              <a:gd name="adj1" fmla="val -17021"/>
              <a:gd name="adj2" fmla="val 19937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(Chassis) Ground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International DuraStar 2001-2016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49" y="3009254"/>
            <a:ext cx="317594" cy="4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0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588931" y="1699064"/>
          <a:ext cx="5247665" cy="2674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269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3093396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</a:tblGrid>
              <a:tr h="4812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60427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</a:t>
                      </a:r>
                      <a:r>
                        <a:rPr lang="en-US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console below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dash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62305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Driver-side bottom dash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 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J-1939, 9 Pin Type 2, Flange green</a:t>
                      </a:r>
                    </a:p>
                    <a:p>
                      <a:pPr marL="0" marR="0" lvl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(104-0009-0005-00)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87225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Constant, True Ignition,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&amp; Ground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Passenger-side</a:t>
                      </a:r>
                    </a:p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Fuse Box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4145210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0900" y="825919"/>
            <a:ext cx="974785" cy="6883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6956411" y="1166142"/>
            <a:ext cx="307145" cy="294764"/>
          </a:xfrm>
          <a:prstGeom prst="wedgeEllipseCallout">
            <a:avLst>
              <a:gd name="adj1" fmla="val 3962"/>
              <a:gd name="adj2" fmla="val 5797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7425511" y="1163909"/>
            <a:ext cx="307145" cy="294764"/>
          </a:xfrm>
          <a:prstGeom prst="wedgeEllipseCallout">
            <a:avLst>
              <a:gd name="adj1" fmla="val 348551"/>
              <a:gd name="adj2" fmla="val 53506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47271" y="2317970"/>
            <a:ext cx="566565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733548" y="923351"/>
            <a:ext cx="1449368" cy="565947"/>
          </a:xfrm>
          <a:prstGeom prst="wedgeRoundRectCallout">
            <a:avLst>
              <a:gd name="adj1" fmla="val -17021"/>
              <a:gd name="adj2" fmla="val 19937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(Chassis) Ground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International DuraStar (2017-2019)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42" y="2790997"/>
            <a:ext cx="614289" cy="2629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87" y="3009254"/>
            <a:ext cx="300953" cy="4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557097" y="275197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300" y="777920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7300" y="777920"/>
            <a:ext cx="4934385" cy="5407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1400" b="1" dirty="0"/>
              <a:t>Forward-facing Camera  </a:t>
            </a:r>
            <a:endParaRPr lang="en-GB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Mount the camera within 6" from the top of the windshield.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cannot interfere with a driver’s line of sight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to the road, traffic signals, or road signs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b="1" dirty="0"/>
              <a:t>Cab-facing Camera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lens </a:t>
            </a:r>
            <a:r>
              <a:rPr lang="en-US" sz="1200" b="1" dirty="0"/>
              <a:t>must</a:t>
            </a:r>
            <a:r>
              <a:rPr lang="en-US" sz="1200" dirty="0"/>
              <a:t> have a complete view of the driver when the visors are in the down and fully extended position. Use a headliner location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when the fully extended visor covers the camera lens.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8" y="3960875"/>
            <a:ext cx="4316124" cy="1635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8" y="1083076"/>
            <a:ext cx="4301462" cy="20375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597896" y="777921"/>
            <a:ext cx="6298359" cy="5407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Make sure the cab-facing camera bracket, or vehicle's headliner,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DOES NOT BLOCK the cameras Infrared (IR) sensors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597896" y="777920"/>
            <a:ext cx="629294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7" y="4334083"/>
            <a:ext cx="1883231" cy="1752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60" y="4334082"/>
            <a:ext cx="1883233" cy="1752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60" y="4334083"/>
            <a:ext cx="1883232" cy="1752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1428" y="4762005"/>
            <a:ext cx="522515" cy="30875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91" y="2028405"/>
            <a:ext cx="2073622" cy="184491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870032" y="2123258"/>
            <a:ext cx="1559015" cy="283058"/>
          </a:xfrm>
          <a:prstGeom prst="wedgeRoundRectCallout">
            <a:avLst>
              <a:gd name="adj1" fmla="val 74960"/>
              <a:gd name="adj2" fmla="val 2259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Top Infrared Sensor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444638" y="3253517"/>
            <a:ext cx="1658791" cy="259913"/>
          </a:xfrm>
          <a:prstGeom prst="wedgeRoundRectCallout">
            <a:avLst>
              <a:gd name="adj1" fmla="val -96118"/>
              <a:gd name="adj2" fmla="val 396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Bottom Infrared Sensor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837321" y="3849792"/>
            <a:ext cx="1668960" cy="367572"/>
          </a:xfrm>
          <a:prstGeom prst="wedgeRoundRectCallout">
            <a:avLst>
              <a:gd name="adj1" fmla="val 9498"/>
              <a:gd name="adj2" fmla="val 1939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Infrared Sensor is obstructed by the bracket</a:t>
            </a:r>
          </a:p>
        </p:txBody>
      </p:sp>
    </p:spTree>
    <p:extLst>
      <p:ext uri="{BB962C8B-B14F-4D97-AF65-F5344CB8AC3E}">
        <p14:creationId xmlns:p14="http://schemas.microsoft.com/office/powerpoint/2010/main" val="40186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645" y="762093"/>
            <a:ext cx="11073461" cy="5407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2"/>
          <p:cNvSpPr txBox="1">
            <a:spLocks/>
          </p:cNvSpPr>
          <p:nvPr/>
        </p:nvSpPr>
        <p:spPr>
          <a:xfrm>
            <a:off x="463990" y="253636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509" y="789391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298" y="777920"/>
            <a:ext cx="1108046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Master Power Cutoff (MPC) and Low Voltage Disconnect (LVD)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11434" y="1280642"/>
            <a:ext cx="7709806" cy="4566188"/>
            <a:chOff x="3186020" y="1678577"/>
            <a:chExt cx="5873579" cy="36062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20" y="1678577"/>
              <a:ext cx="5822007" cy="21991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33011" y="3899801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side of the Master Power Cut-off switch. </a:t>
              </a:r>
              <a:endParaRPr lang="en-US" sz="1400" strike="sngStrike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20739" y="2582018"/>
              <a:ext cx="687288" cy="61205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262856" y="2338669"/>
              <a:ext cx="641555" cy="49518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94845" y="2338669"/>
              <a:ext cx="652642" cy="48781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8265" y="3956012"/>
              <a:ext cx="17918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Positive Post </a:t>
              </a:r>
              <a:r>
                <a:rPr lang="en-US" sz="1400" dirty="0"/>
                <a:t>of the Vehicles Battery.</a:t>
              </a:r>
              <a:endParaRPr lang="en-US" sz="1400" strike="sngStrike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67757" y="3874246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of side the Low Voltage Disconnect.</a:t>
              </a:r>
              <a:endParaRPr lang="en-US" sz="1400" strike="sngStrike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80075" y="5548727"/>
            <a:ext cx="546990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b="1" dirty="0"/>
              <a:t>The </a:t>
            </a:r>
            <a:r>
              <a:rPr lang="en-US" sz="1300" b="1" dirty="0" err="1"/>
              <a:t>SmartDrive</a:t>
            </a:r>
            <a:r>
              <a:rPr lang="en-US" sz="1300" b="1" dirty="0"/>
              <a:t> SR4 system is designed to function only with a Positive MPC/LVD, </a:t>
            </a:r>
            <a:r>
              <a:rPr lang="en-US" sz="1300" b="1" u="sng" dirty="0"/>
              <a:t>not a Negative Ground MPC/LVD</a:t>
            </a:r>
            <a:r>
              <a:rPr lang="en-US" sz="13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68378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  <p:tag name="ARTICULATE_DESIGN_ID_SMARTDRIVE CUSTOMER CONFERENCE" val="8LsGn4k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martDrive Customer Conference">
  <a:themeElements>
    <a:clrScheme name="Omnitracs">
      <a:dk1>
        <a:srgbClr val="40403F"/>
      </a:dk1>
      <a:lt1>
        <a:srgbClr val="FFFFFF"/>
      </a:lt1>
      <a:dk2>
        <a:srgbClr val="6D6D6D"/>
      </a:dk2>
      <a:lt2>
        <a:srgbClr val="E7E6E6"/>
      </a:lt2>
      <a:accent1>
        <a:srgbClr val="3A1253"/>
      </a:accent1>
      <a:accent2>
        <a:srgbClr val="00AE44"/>
      </a:accent2>
      <a:accent3>
        <a:srgbClr val="009ADE"/>
      </a:accent3>
      <a:accent4>
        <a:srgbClr val="194F90"/>
      </a:accent4>
      <a:accent5>
        <a:srgbClr val="E87100"/>
      </a:accent5>
      <a:accent6>
        <a:srgbClr val="6E7170"/>
      </a:accent6>
      <a:hlink>
        <a:srgbClr val="3A1253"/>
      </a:hlink>
      <a:folHlink>
        <a:srgbClr val="3A1253"/>
      </a:folHlink>
    </a:clrScheme>
    <a:fontScheme name="Personalizado 1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F08099B43DA4DB2C8E5E939F9F57C" ma:contentTypeVersion="12" ma:contentTypeDescription="Create a new document." ma:contentTypeScope="" ma:versionID="00df0c02ee15d501df0c3daeed936f5e">
  <xsd:schema xmlns:xsd="http://www.w3.org/2001/XMLSchema" xmlns:xs="http://www.w3.org/2001/XMLSchema" xmlns:p="http://schemas.microsoft.com/office/2006/metadata/properties" xmlns:ns2="c59bf81c-2e23-4346-9125-d512ce6dc9c8" xmlns:ns3="d17090f5-aa4d-4ff4-bc11-2a4d491e4967" targetNamespace="http://schemas.microsoft.com/office/2006/metadata/properties" ma:root="true" ma:fieldsID="022e54a48a695955160359fe04aa5a10" ns2:_="" ns3:_="">
    <xsd:import namespace="c59bf81c-2e23-4346-9125-d512ce6dc9c8"/>
    <xsd:import namespace="d17090f5-aa4d-4ff4-bc11-2a4d491e49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bf81c-2e23-4346-9125-d512ce6dc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090f5-aa4d-4ff4-bc11-2a4d491e49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7EF71E-23C3-4217-8D59-56CEEBF685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426B7C-D359-411A-BFDE-08C16162846C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9EAF7A7-5407-4998-BFE7-5A28B6E89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bf81c-2e23-4346-9125-d512ce6dc9c8"/>
    <ds:schemaRef ds:uri="d17090f5-aa4d-4ff4-bc11-2a4d491e4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9192</TotalTime>
  <Words>528</Words>
  <Application>Microsoft Macintosh PowerPoint</Application>
  <PresentationFormat>Widescreen</PresentationFormat>
  <Paragraphs>150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Franklin Gothic Medium Cond</vt:lpstr>
      <vt:lpstr>Helvetica LT Std</vt:lpstr>
      <vt:lpstr>HelveticaNeueLT Std</vt:lpstr>
      <vt:lpstr>Wingdings</vt:lpstr>
      <vt:lpstr>SmartDrive Customer Conference</vt:lpstr>
      <vt:lpstr>PowerPoint Presentation</vt:lpstr>
      <vt:lpstr>PowerPoint Presentation</vt:lpstr>
      <vt:lpstr>PowerPoint Presentation</vt:lpstr>
      <vt:lpstr>International DuraStar 2001-2016</vt:lpstr>
      <vt:lpstr>International DuraStar (2017-2019)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Peacock</dc:creator>
  <cp:lastModifiedBy>Tania Salazar</cp:lastModifiedBy>
  <cp:revision>462</cp:revision>
  <cp:lastPrinted>2018-06-19T20:24:08Z</cp:lastPrinted>
  <dcterms:created xsi:type="dcterms:W3CDTF">2017-03-31T20:37:59Z</dcterms:created>
  <dcterms:modified xsi:type="dcterms:W3CDTF">2021-04-22T14:30:16Z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A0C22214-1544-4A22-A887-3662683E9367</vt:lpwstr>
  </property>
  <property fmtid="{D5CDD505-2E9C-101B-9397-08002B2CF9AE}" pid="3" name="ArticulatePath">
    <vt:lpwstr>Shawcor - SmartDrive Visit MAY2018</vt:lpwstr>
  </property>
  <property fmtid="{D5CDD505-2E9C-101B-9397-08002B2CF9AE}" pid="4" name="ContentTypeId">
    <vt:lpwstr>0x010100695F08099B43DA4DB2C8E5E939F9F57C</vt:lpwstr>
  </property>
</Properties>
</file>